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3" r:id="rId3"/>
    <p:sldId id="274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660" y="-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0.png"/><Relationship Id="rId5" Type="http://schemas.openxmlformats.org/officeDocument/2006/relationships/image" Target="../media/image140.png"/><Relationship Id="rId4" Type="http://schemas.openxmlformats.org/officeDocument/2006/relationships/image" Target="../media/image1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png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1"/>
            <a:ext cx="8420844" cy="1440160"/>
          </a:xfrm>
        </p:spPr>
        <p:txBody>
          <a:bodyPr/>
          <a:lstStyle/>
          <a:p>
            <a:pPr algn="ctr"/>
            <a:r>
              <a:rPr lang="ru-RU" b="1" dirty="0" smtClean="0"/>
              <a:t>Математика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784976" cy="115212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mbria Math" pitchFamily="18" charset="0"/>
              </a:rPr>
              <a:t>Производная функции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mbria Math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877272"/>
            <a:ext cx="9144000" cy="86409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600" b="1" kern="1200" cap="all" spc="2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None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None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Выполнили: Тараненко Александр, Рой Татьяна студенты 1 курса, Группа 11-35</a:t>
            </a:r>
          </a:p>
          <a:p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Преподаватель: Андрюхина М.И.</a:t>
            </a:r>
          </a:p>
          <a:p>
            <a:r>
              <a:rPr lang="ru-RU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Гбпоу</a:t>
            </a: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кк</a:t>
            </a: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краснодарский гуманитарно-технологический колледж</a:t>
            </a:r>
          </a:p>
          <a:p>
            <a:r>
              <a:rPr lang="ru-RU" sz="18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Краснодар, </a:t>
            </a: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758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Объект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87826312"/>
                  </p:ext>
                </p:extLst>
              </p:nvPr>
            </p:nvGraphicFramePr>
            <p:xfrm>
              <a:off x="457200" y="1600200"/>
              <a:ext cx="8229600" cy="512572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322712"/>
                    <a:gridCol w="4906888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Алгоритм исследования функции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 и геометрическая интерпретации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1. Найти производную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функции</a:t>
                          </a:r>
                          <a:endParaRPr lang="ru-RU" sz="1600" b="1" i="0" dirty="0" smtClean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).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2. Найти точки в которых производная равна нулю или не существует  </a:t>
                          </a:r>
                          <a:endParaRPr lang="ru-RU" sz="1600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 = 0,</a:t>
                          </a:r>
                        </a:p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 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 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3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 … , 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n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- нули производной.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3. Отметить точки</a:t>
                          </a:r>
                          <a:r>
                            <a:rPr lang="ru-RU" sz="1600" b="1" kern="1200" baseline="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на числовой прямой и определить знак производной на получившихся промежутках</a:t>
                          </a:r>
                          <a:endParaRPr lang="ru-RU" sz="1600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947008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4. По знаку производной определить характер монотонности функции и точки экстремума</a:t>
                          </a:r>
                          <a:endParaRPr lang="ru-RU" sz="1600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5. Записать ответ</a:t>
                          </a:r>
                          <a:endParaRPr lang="ru-RU" sz="1600" b="1" i="0" dirty="0" smtClean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f(x)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↗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на промежутках 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;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 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) 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и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4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;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Cambria Math" pitchFamily="18" charset="0"/>
                              <a:cs typeface="Times New Roman" pitchFamily="18" charset="0"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 kern="1200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),</a:t>
                          </a:r>
                          <a:endParaRPr lang="ru-RU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f(x)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↘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на промежутках 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Aharoni" pitchFamily="2" charset="-79"/>
                            </a:rPr>
                            <a:t>−</a:t>
                          </a:r>
                          <a14:m>
                            <m:oMath xmlns:m="http://schemas.openxmlformats.org/officeDocument/2006/math">
                              <m:r>
                                <a:rPr lang="ru-RU" sz="1600" b="1" i="0" kern="1200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en-US" sz="1600" b="1" i="1" kern="1200" baseline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;  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)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и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;  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4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),</a:t>
                          </a:r>
                          <a:endParaRPr lang="ru-RU" sz="1600" b="1" kern="1200" dirty="0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x</a:t>
                          </a:r>
                          <a:r>
                            <a:rPr lang="ru-RU" sz="16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3  </a:t>
                          </a:r>
                          <a:r>
                            <a:rPr lang="ru-RU" sz="16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Arial Black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−</a:t>
                          </a:r>
                          <a:r>
                            <a:rPr lang="ru-RU" sz="18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точка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максимума функции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,</a:t>
                          </a:r>
                          <a:endParaRPr lang="ru-RU" sz="16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х</a:t>
                          </a:r>
                          <a:r>
                            <a:rPr lang="ru-RU" sz="16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2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и 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x</a:t>
                          </a:r>
                          <a:r>
                            <a:rPr lang="ru-RU" sz="16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4  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−</a:t>
                          </a:r>
                          <a:r>
                            <a:rPr lang="ru-RU" sz="18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точки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 минимума функции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.</a:t>
                          </a:r>
                          <a:endParaRPr lang="ru-RU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Объект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487826312"/>
                  </p:ext>
                </p:extLst>
              </p:nvPr>
            </p:nvGraphicFramePr>
            <p:xfrm>
              <a:off x="457200" y="1600200"/>
              <a:ext cx="8229600" cy="512572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322712"/>
                    <a:gridCol w="4906888"/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Алгоритм исследования функции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 и геометрическая интерпретации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1. Найти производную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функции</a:t>
                          </a:r>
                          <a:endParaRPr lang="ru-RU" sz="1600" b="1" i="0" dirty="0" smtClean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).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2. Найти точки в которых производная равна нулю или не существует  </a:t>
                          </a:r>
                          <a:endParaRPr lang="ru-RU" sz="1600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 = 0,</a:t>
                          </a:r>
                        </a:p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 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 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3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 … , </a:t>
                          </a:r>
                          <a:r>
                            <a:rPr lang="en-US" b="1" dirty="0" err="1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b="1" baseline="-25000" dirty="0" err="1" smtClean="0">
                              <a:latin typeface="Cambria Math" pitchFamily="18" charset="0"/>
                              <a:ea typeface="Cambria Math" pitchFamily="18" charset="0"/>
                            </a:rPr>
                            <a:t>n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- нули производной.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3. Отметить точки</a:t>
                          </a:r>
                          <a:r>
                            <a:rPr lang="ru-RU" sz="1600" b="1" kern="1200" baseline="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на числовой прямой и определить знак производной на получившихся промежутках</a:t>
                          </a:r>
                          <a:endParaRPr lang="ru-RU" sz="1600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4. По знаку производной определить характер монотонности функции и точки экстремума</a:t>
                          </a:r>
                          <a:endParaRPr lang="ru-RU" sz="1600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</a:tr>
                  <a:tr h="11582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5. Записать ответ</a:t>
                          </a:r>
                          <a:endParaRPr lang="ru-RU" sz="1600" b="1" i="0" dirty="0" smtClean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67702" t="-345263" b="-578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Таблица 9. Алгоритм исследования функции на монотонность и экстремумы. </a:t>
            </a:r>
            <a:endParaRPr lang="ru-RU" sz="2800" dirty="0"/>
          </a:p>
        </p:txBody>
      </p:sp>
      <p:grpSp>
        <p:nvGrpSpPr>
          <p:cNvPr id="73" name="Группа 72"/>
          <p:cNvGrpSpPr/>
          <p:nvPr/>
        </p:nvGrpSpPr>
        <p:grpSpPr>
          <a:xfrm>
            <a:off x="4200753" y="3666337"/>
            <a:ext cx="4023548" cy="1712343"/>
            <a:chOff x="4554648" y="3573214"/>
            <a:chExt cx="4023548" cy="1712343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4554648" y="3573214"/>
              <a:ext cx="4023548" cy="1532225"/>
              <a:chOff x="4554648" y="3573214"/>
              <a:chExt cx="4023548" cy="1532225"/>
            </a:xfrm>
          </p:grpSpPr>
          <p:grpSp>
            <p:nvGrpSpPr>
              <p:cNvPr id="54" name="Группа 53"/>
              <p:cNvGrpSpPr/>
              <p:nvPr/>
            </p:nvGrpSpPr>
            <p:grpSpPr>
              <a:xfrm>
                <a:off x="4554648" y="4364111"/>
                <a:ext cx="4023548" cy="741328"/>
                <a:chOff x="4544375" y="4164902"/>
                <a:chExt cx="4023548" cy="741328"/>
              </a:xfrm>
            </p:grpSpPr>
            <p:grpSp>
              <p:nvGrpSpPr>
                <p:cNvPr id="53" name="Группа 52"/>
                <p:cNvGrpSpPr/>
                <p:nvPr/>
              </p:nvGrpSpPr>
              <p:grpSpPr>
                <a:xfrm>
                  <a:off x="4544375" y="4164902"/>
                  <a:ext cx="4023548" cy="741328"/>
                  <a:chOff x="4499992" y="4169172"/>
                  <a:chExt cx="4023548" cy="741328"/>
                </a:xfrm>
              </p:grpSpPr>
              <p:grpSp>
                <p:nvGrpSpPr>
                  <p:cNvPr id="52" name="Группа 51"/>
                  <p:cNvGrpSpPr/>
                  <p:nvPr/>
                </p:nvGrpSpPr>
                <p:grpSpPr>
                  <a:xfrm>
                    <a:off x="4499992" y="4169172"/>
                    <a:ext cx="3937848" cy="741328"/>
                    <a:chOff x="4499992" y="4169172"/>
                    <a:chExt cx="3937848" cy="741328"/>
                  </a:xfrm>
                </p:grpSpPr>
                <p:sp>
                  <p:nvSpPr>
                    <p:cNvPr id="25" name="TextBox 24"/>
                    <p:cNvSpPr txBox="1"/>
                    <p:nvPr/>
                  </p:nvSpPr>
                  <p:spPr>
                    <a:xfrm>
                      <a:off x="8185812" y="4169172"/>
                      <a:ext cx="252028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Х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6" name="TextBox 25"/>
                    <p:cNvSpPr txBox="1"/>
                    <p:nvPr/>
                  </p:nvSpPr>
                  <p:spPr>
                    <a:xfrm>
                      <a:off x="4499992" y="4547125"/>
                      <a:ext cx="576064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f</a:t>
                      </a:r>
                      <a:r>
                        <a:rPr lang="el-GR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΄</a:t>
                      </a:r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4499992" y="4170566"/>
                      <a:ext cx="576064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f(x)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8" name="TextBox 27"/>
                    <p:cNvSpPr txBox="1"/>
                    <p:nvPr/>
                  </p:nvSpPr>
                  <p:spPr>
                    <a:xfrm>
                      <a:off x="6178938" y="4319349"/>
                      <a:ext cx="252028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9" name="TextBox 28"/>
                    <p:cNvSpPr txBox="1"/>
                    <p:nvPr/>
                  </p:nvSpPr>
                  <p:spPr>
                    <a:xfrm>
                      <a:off x="5577961" y="4324698"/>
                      <a:ext cx="252028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0" name="TextBox 29"/>
                    <p:cNvSpPr txBox="1"/>
                    <p:nvPr/>
                  </p:nvSpPr>
                  <p:spPr>
                    <a:xfrm>
                      <a:off x="6870376" y="4324698"/>
                      <a:ext cx="252028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3" name="TextBox 32"/>
                    <p:cNvSpPr txBox="1"/>
                    <p:nvPr/>
                  </p:nvSpPr>
                  <p:spPr>
                    <a:xfrm>
                      <a:off x="7519973" y="4319349"/>
                      <a:ext cx="252028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5577961" y="4468191"/>
                      <a:ext cx="414426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>
                          <a:latin typeface="Cambria Math" pitchFamily="18" charset="0"/>
                          <a:ea typeface="Cambria Math" pitchFamily="18" charset="0"/>
                        </a:rPr>
                        <a:t>x</a:t>
                      </a:r>
                      <a:r>
                        <a:rPr lang="ru-RU" sz="1600" b="1" baseline="-25000" dirty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6" name="TextBox 35"/>
                    <p:cNvSpPr txBox="1"/>
                    <p:nvPr/>
                  </p:nvSpPr>
                  <p:spPr>
                    <a:xfrm>
                      <a:off x="6178938" y="4453135"/>
                      <a:ext cx="414426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x</a:t>
                      </a:r>
                      <a:r>
                        <a:rPr lang="en-US" sz="1600" b="1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8" name="TextBox 37"/>
                    <p:cNvSpPr txBox="1"/>
                    <p:nvPr/>
                  </p:nvSpPr>
                  <p:spPr>
                    <a:xfrm>
                      <a:off x="7182261" y="4221659"/>
                      <a:ext cx="28803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Arial Black"/>
                          <a:ea typeface="Cambria Math" pitchFamily="18" charset="0"/>
                        </a:rPr>
                        <a:t>−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9" name="TextBox 38"/>
                    <p:cNvSpPr txBox="1"/>
                    <p:nvPr/>
                  </p:nvSpPr>
                  <p:spPr>
                    <a:xfrm>
                      <a:off x="7884719" y="4216968"/>
                      <a:ext cx="360040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Arial Rounded MT Bold" pitchFamily="34" charset="0"/>
                          <a:ea typeface="Cambria Math" pitchFamily="18" charset="0"/>
                        </a:rPr>
                        <a:t>+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0" name="TextBox 39"/>
                    <p:cNvSpPr txBox="1"/>
                    <p:nvPr/>
                  </p:nvSpPr>
                  <p:spPr>
                    <a:xfrm>
                      <a:off x="5890906" y="4221659"/>
                      <a:ext cx="28803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Arial Black"/>
                          <a:ea typeface="Cambria Math" pitchFamily="18" charset="0"/>
                        </a:rPr>
                        <a:t>−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1" name="TextBox 40"/>
                    <p:cNvSpPr txBox="1"/>
                    <p:nvPr/>
                  </p:nvSpPr>
                  <p:spPr>
                    <a:xfrm>
                      <a:off x="6481178" y="4221659"/>
                      <a:ext cx="360040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Arial Rounded MT Bold" pitchFamily="34" charset="0"/>
                          <a:ea typeface="Cambria Math" pitchFamily="18" charset="0"/>
                        </a:rPr>
                        <a:t>+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5244685" y="4223462"/>
                      <a:ext cx="28803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Arial Black"/>
                          <a:ea typeface="Cambria Math" pitchFamily="18" charset="0"/>
                        </a:rPr>
                        <a:t>−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5" name="TextBox 44"/>
                    <p:cNvSpPr txBox="1"/>
                    <p:nvPr/>
                  </p:nvSpPr>
                  <p:spPr>
                    <a:xfrm>
                      <a:off x="6497495" y="4513146"/>
                      <a:ext cx="31264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/>
                        <a:t>↗</a:t>
                      </a:r>
                      <a:endParaRPr lang="ru-RU" dirty="0"/>
                    </a:p>
                  </p:txBody>
                </p:sp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5890906" y="4513146"/>
                      <a:ext cx="31264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/>
                        <a:t>↘</a:t>
                      </a:r>
                      <a:endParaRPr lang="ru-RU" dirty="0"/>
                    </a:p>
                  </p:txBody>
                </p:sp>
                <p:sp>
                  <p:nvSpPr>
                    <p:cNvPr id="47" name="TextBox 46"/>
                    <p:cNvSpPr txBox="1"/>
                    <p:nvPr/>
                  </p:nvSpPr>
                  <p:spPr>
                    <a:xfrm>
                      <a:off x="7884719" y="4494925"/>
                      <a:ext cx="31264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/>
                        <a:t>↗</a:t>
                      </a:r>
                      <a:endParaRPr lang="ru-RU" dirty="0"/>
                    </a:p>
                  </p:txBody>
                </p:sp>
                <p:sp>
                  <p:nvSpPr>
                    <p:cNvPr id="48" name="TextBox 47"/>
                    <p:cNvSpPr txBox="1"/>
                    <p:nvPr/>
                  </p:nvSpPr>
                  <p:spPr>
                    <a:xfrm>
                      <a:off x="7156608" y="4494925"/>
                      <a:ext cx="31264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/>
                        <a:t>↘</a:t>
                      </a:r>
                      <a:endParaRPr lang="ru-RU" dirty="0"/>
                    </a:p>
                  </p:txBody>
                </p: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5232378" y="4541168"/>
                      <a:ext cx="31264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/>
                        <a:t>↘</a:t>
                      </a:r>
                      <a:endParaRPr lang="ru-RU" dirty="0"/>
                    </a:p>
                  </p:txBody>
                </p:sp>
              </p:grpSp>
              <p:cxnSp>
                <p:nvCxnSpPr>
                  <p:cNvPr id="24" name="Прямая соединительная линия 23"/>
                  <p:cNvCxnSpPr/>
                  <p:nvPr/>
                </p:nvCxnSpPr>
                <p:spPr>
                  <a:xfrm>
                    <a:off x="4663187" y="4535827"/>
                    <a:ext cx="3860353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TextBox 33"/>
                <p:cNvSpPr txBox="1"/>
                <p:nvPr/>
              </p:nvSpPr>
              <p:spPr>
                <a:xfrm>
                  <a:off x="6795329" y="4444754"/>
                  <a:ext cx="41442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x</a:t>
                  </a:r>
                  <a:r>
                    <a:rPr lang="en-US" sz="1600" b="1" baseline="-25000" dirty="0" smtClean="0">
                      <a:latin typeface="Cambria Math" pitchFamily="18" charset="0"/>
                      <a:ea typeface="Cambria Math" pitchFamily="18" charset="0"/>
                    </a:rPr>
                    <a:t>3</a:t>
                  </a:r>
                  <a:endParaRPr lang="ru-RU" sz="16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7513636" y="4444642"/>
                  <a:ext cx="41442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x</a:t>
                  </a:r>
                  <a:r>
                    <a:rPr lang="en-US" sz="1600" b="1" baseline="-25000" dirty="0" smtClean="0">
                      <a:latin typeface="Cambria Math" pitchFamily="18" charset="0"/>
                      <a:ea typeface="Cambria Math" pitchFamily="18" charset="0"/>
                    </a:rPr>
                    <a:t>4</a:t>
                  </a:r>
                  <a:endParaRPr lang="ru-RU" sz="16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  <p:grpSp>
            <p:nvGrpSpPr>
              <p:cNvPr id="66" name="Группа 65"/>
              <p:cNvGrpSpPr/>
              <p:nvPr/>
            </p:nvGrpSpPr>
            <p:grpSpPr>
              <a:xfrm>
                <a:off x="5006803" y="3573214"/>
                <a:ext cx="2773208" cy="964593"/>
                <a:chOff x="5006803" y="3573214"/>
                <a:chExt cx="2773208" cy="964593"/>
              </a:xfrm>
            </p:grpSpPr>
            <p:sp>
              <p:nvSpPr>
                <p:cNvPr id="50" name="TextBox 49"/>
                <p:cNvSpPr txBox="1"/>
                <p:nvPr/>
              </p:nvSpPr>
              <p:spPr>
                <a:xfrm>
                  <a:off x="6307082" y="3573214"/>
                  <a:ext cx="1472929" cy="58477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 smtClean="0">
                      <a:latin typeface="Cambria Math" pitchFamily="18" charset="0"/>
                      <a:ea typeface="Cambria Math" pitchFamily="18" charset="0"/>
                    </a:rPr>
                    <a:t>точки экстремума </a:t>
                  </a:r>
                  <a:endParaRPr lang="ru-RU" sz="16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5006803" y="3574841"/>
                  <a:ext cx="1166802" cy="58477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 smtClean="0">
                      <a:latin typeface="Cambria Math" pitchFamily="18" charset="0"/>
                      <a:ea typeface="Cambria Math" pitchFamily="18" charset="0"/>
                    </a:rPr>
                    <a:t>точка перегиба </a:t>
                  </a:r>
                  <a:endParaRPr lang="ru-RU" sz="16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 flipH="1">
                  <a:off x="6399502" y="4159616"/>
                  <a:ext cx="193958" cy="37819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>
                  <a:off x="7438297" y="4159616"/>
                  <a:ext cx="193958" cy="37819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Прямая соединительная линия 58"/>
                <p:cNvCxnSpPr/>
                <p:nvPr/>
              </p:nvCxnSpPr>
              <p:spPr>
                <a:xfrm>
                  <a:off x="7050479" y="4159616"/>
                  <a:ext cx="0" cy="37819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Прямая соединительная линия 61"/>
                <p:cNvCxnSpPr/>
                <p:nvPr/>
              </p:nvCxnSpPr>
              <p:spPr>
                <a:xfrm>
                  <a:off x="5604304" y="4157989"/>
                  <a:ext cx="130147" cy="37981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8" name="TextBox 67"/>
            <p:cNvSpPr txBox="1"/>
            <p:nvPr/>
          </p:nvSpPr>
          <p:spPr>
            <a:xfrm>
              <a:off x="7422407" y="4944831"/>
              <a:ext cx="6539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min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80205" y="4947003"/>
              <a:ext cx="6539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min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15256" y="4947003"/>
              <a:ext cx="6539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max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312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73231015"/>
                  </p:ext>
                </p:extLst>
              </p:nvPr>
            </p:nvGraphicFramePr>
            <p:xfrm>
              <a:off x="382529" y="1600200"/>
              <a:ext cx="8229600" cy="5172710"/>
            </p:xfrm>
            <a:graphic>
              <a:graphicData uri="http://schemas.openxmlformats.org/drawingml/2006/table">
                <a:tbl>
                  <a:tblPr firstRow="1" bandRow="1">
                    <a:tableStyleId>{72833802-FEF1-4C79-8D5D-14CF1EAF98D9}</a:tableStyleId>
                  </a:tblPr>
                  <a:tblGrid>
                    <a:gridCol w="3034680"/>
                    <a:gridCol w="519492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Алгоритм</a:t>
                          </a:r>
                          <a:r>
                            <a:rPr lang="ru-RU" sz="16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построения графика</a:t>
                          </a:r>
                          <a:endParaRPr lang="ru-RU" sz="16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</a:t>
                          </a:r>
                          <a:r>
                            <a:rPr lang="ru-RU" sz="16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и геометрическая интерпретации</a:t>
                          </a:r>
                          <a:endParaRPr lang="ru-RU" sz="16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1.  Найти область определения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D(f)</a:t>
                          </a: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: </a:t>
                          </a:r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q(x)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 smtClean="0"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0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2.</a:t>
                          </a: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Исследовать функцию на четность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f(-x)  = f(x)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–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функция четная,</a:t>
                          </a:r>
                          <a:endParaRPr lang="ru-RU" sz="1600" b="1" baseline="0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f(-x) = - f(x)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–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функция нечетная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3.  Найти асимптоты графика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q(x) = 0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при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х = а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 kern="1200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+mn-cs"/>
                                </a:rPr>
                                <m:t>⟹</m:t>
                              </m:r>
                            </m:oMath>
                          </a14:m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x = a</a:t>
                          </a: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– 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вертикальная асимптота,</a:t>
                          </a: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sz="16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sz="1600" b="1" i="1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sz="1600" b="1" i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en-US" sz="1600" b="1" i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  <m:r>
                                        <a:rPr lang="en-US" sz="1600" b="1" i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 ⟶ ∞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𝐟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(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𝐱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)</m:t>
                                  </m:r>
                                </m:e>
                              </m:func>
                            </m:oMath>
                          </a14:m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= b</a:t>
                          </a: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 baseline="0" smtClean="0">
                                  <a:latin typeface="Cambria Math"/>
                                  <a:ea typeface="Cambria Math"/>
                                </a:rPr>
                                <m:t>⟹</m:t>
                              </m:r>
                            </m:oMath>
                          </a14:m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у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= </a:t>
                          </a: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b – 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горизонтальная асимптота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4. Исследовать функцию на монотонность и экстремумы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5. Вычислить значения функции в точках экстремума  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16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6. Построить график функции:</a:t>
                          </a:r>
                        </a:p>
                        <a:p>
                          <a:pPr lvl="0"/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построить  систему  координат;</a:t>
                          </a:r>
                          <a:endParaRPr lang="ru-RU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наметить асимптоты графика;</a:t>
                          </a:r>
                        </a:p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отметить точки экстремума;</a:t>
                          </a:r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algn="l"/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построить эскиз графика    функции</a:t>
                          </a:r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73231015"/>
                  </p:ext>
                </p:extLst>
              </p:nvPr>
            </p:nvGraphicFramePr>
            <p:xfrm>
              <a:off x="382529" y="1600200"/>
              <a:ext cx="8229600" cy="5100320"/>
            </p:xfrm>
            <a:graphic>
              <a:graphicData uri="http://schemas.openxmlformats.org/drawingml/2006/table">
                <a:tbl>
                  <a:tblPr firstRow="1" bandRow="1">
                    <a:tableStyleId>{72833802-FEF1-4C79-8D5D-14CF1EAF98D9}</a:tableStyleId>
                  </a:tblPr>
                  <a:tblGrid>
                    <a:gridCol w="3034680"/>
                    <a:gridCol w="519492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Алгоритм</a:t>
                          </a:r>
                          <a:r>
                            <a:rPr lang="ru-RU" sz="16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построения графика</a:t>
                          </a:r>
                          <a:endParaRPr lang="ru-RU" sz="16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</a:t>
                          </a:r>
                          <a:r>
                            <a:rPr lang="ru-RU" sz="16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и геометрическая интерпретации</a:t>
                          </a:r>
                          <a:endParaRPr lang="ru-RU" sz="16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1.  Найти область определения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8568" t="-106557" b="-1190164"/>
                          </a:stretch>
                        </a:blipFill>
                      </a:tcPr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2.</a:t>
                          </a: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Исследовать функцию на четность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f(-x)  = f(x)</a:t>
                          </a:r>
                          <a:r>
                            <a:rPr lang="ru-RU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–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функция четная,</a:t>
                          </a:r>
                          <a:endParaRPr lang="ru-RU" sz="1600" b="1" baseline="0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f(-x) = - f(x)</a:t>
                          </a:r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en-US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–</a:t>
                          </a:r>
                          <a:r>
                            <a:rPr lang="ru-RU" sz="1600" b="1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функция нечетная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3.  Найти асимптоты графика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58568" t="-231579" b="-565263"/>
                          </a:stretch>
                        </a:blipFill>
                      </a:tcPr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4. Исследовать функцию на монотонность и экстремумы</a:t>
                          </a: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5. Вычислить значения функции в точках экстремума  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16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2042160">
                    <a:tc>
                      <a:txBody>
                        <a:bodyPr/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6. Построить график функции:</a:t>
                          </a:r>
                        </a:p>
                        <a:p>
                          <a:pPr lvl="0"/>
                          <a:r>
                            <a:rPr lang="ru-RU" sz="16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построить  систему  координат;</a:t>
                          </a:r>
                          <a:endParaRPr lang="ru-RU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наметить асимптоты графика;</a:t>
                          </a:r>
                        </a:p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отметить точки экстремума;</a:t>
                          </a:r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pPr algn="l"/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• построить эскиз графика    функции</a:t>
                          </a:r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755576" y="116632"/>
                <a:ext cx="7848872" cy="1111664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sz="2800" b="1" dirty="0" smtClean="0"/>
                  <a:t>Таблица 10. </a:t>
                </a:r>
                <a:r>
                  <a:rPr lang="ru-RU" sz="2800" b="1" dirty="0"/>
                  <a:t>Алгоритм построения </a:t>
                </a:r>
                <a:r>
                  <a:rPr lang="ru-RU" sz="2800" b="1" dirty="0" smtClean="0"/>
                  <a:t>графика функци</a:t>
                </a:r>
                <a:r>
                  <a:rPr lang="ru-RU" sz="2800" b="1" dirty="0"/>
                  <a:t>и</a:t>
                </a:r>
                <a:r>
                  <a:rPr lang="ru-RU" sz="2800" b="1" dirty="0" smtClean="0"/>
                  <a:t> </a:t>
                </a:r>
                <a:r>
                  <a:rPr lang="en-US" sz="2800" b="1" dirty="0" smtClean="0"/>
                  <a:t>f(x)</a:t>
                </a:r>
                <a:r>
                  <a:rPr lang="ru-RU" sz="2800" b="1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𝒑</m:t>
                        </m:r>
                        <m:r>
                          <a:rPr lang="en-US" sz="2800" b="1" i="1" smtClean="0">
                            <a:latin typeface="Cambria Math"/>
                          </a:rPr>
                          <m:t>(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𝒒</m:t>
                        </m:r>
                        <m:r>
                          <a:rPr lang="en-US" sz="2800" b="1" i="1" smtClean="0">
                            <a:latin typeface="Cambria Math"/>
                          </a:rPr>
                          <m:t>(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sz="2800" b="1" i="0" smtClean="0">
                        <a:latin typeface="Cambria Math"/>
                      </a:rPr>
                      <m:t>,</m:t>
                    </m:r>
                  </m:oMath>
                </a14:m>
                <a:r>
                  <a:rPr lang="ru-RU" sz="2800" b="1" dirty="0" smtClean="0"/>
                  <a:t> где </a:t>
                </a:r>
                <a:r>
                  <a:rPr lang="en-US" sz="2800" b="1" dirty="0" smtClean="0"/>
                  <a:t>p(x)</a:t>
                </a:r>
                <a:r>
                  <a:rPr lang="ru-RU" sz="2800" b="1" dirty="0" smtClean="0"/>
                  <a:t> и</a:t>
                </a:r>
                <a:r>
                  <a:rPr lang="en-US" sz="2800" b="1" dirty="0" smtClean="0"/>
                  <a:t> q(x) – </a:t>
                </a:r>
                <a:r>
                  <a:rPr lang="ru-RU" sz="2800" b="1" dirty="0" smtClean="0"/>
                  <a:t>многочлены 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55576" y="116632"/>
                <a:ext cx="7848872" cy="1111664"/>
              </a:xfrm>
              <a:blipFill rotWithShape="1">
                <a:blip r:embed="rId3"/>
                <a:stretch>
                  <a:fillRect l="-1243" t="-5495" r="-1243" b="-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7" name="Группа 116"/>
          <p:cNvGrpSpPr/>
          <p:nvPr/>
        </p:nvGrpSpPr>
        <p:grpSpPr>
          <a:xfrm>
            <a:off x="4141033" y="3500905"/>
            <a:ext cx="3790074" cy="3236220"/>
            <a:chOff x="4101716" y="3488618"/>
            <a:chExt cx="3790074" cy="3236220"/>
          </a:xfrm>
        </p:grpSpPr>
        <p:grpSp>
          <p:nvGrpSpPr>
            <p:cNvPr id="59" name="Группа 58"/>
            <p:cNvGrpSpPr/>
            <p:nvPr/>
          </p:nvGrpSpPr>
          <p:grpSpPr>
            <a:xfrm>
              <a:off x="4101716" y="3488618"/>
              <a:ext cx="3790074" cy="629835"/>
              <a:chOff x="4523887" y="3551956"/>
              <a:chExt cx="3790074" cy="629835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4523887" y="3551956"/>
                <a:ext cx="3790074" cy="629835"/>
                <a:chOff x="4523887" y="3551956"/>
                <a:chExt cx="3790074" cy="629835"/>
              </a:xfrm>
            </p:grpSpPr>
            <p:grpSp>
              <p:nvGrpSpPr>
                <p:cNvPr id="57" name="Группа 56"/>
                <p:cNvGrpSpPr/>
                <p:nvPr/>
              </p:nvGrpSpPr>
              <p:grpSpPr>
                <a:xfrm>
                  <a:off x="4523887" y="3553139"/>
                  <a:ext cx="3790074" cy="628652"/>
                  <a:chOff x="4523887" y="3553139"/>
                  <a:chExt cx="3790074" cy="628652"/>
                </a:xfrm>
              </p:grpSpPr>
              <p:cxnSp>
                <p:nvCxnSpPr>
                  <p:cNvPr id="6" name="Прямая со стрелкой 5"/>
                  <p:cNvCxnSpPr/>
                  <p:nvPr/>
                </p:nvCxnSpPr>
                <p:spPr>
                  <a:xfrm>
                    <a:off x="4761020" y="3849895"/>
                    <a:ext cx="3264867" cy="439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7953921" y="3625221"/>
                    <a:ext cx="36004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 smtClean="0">
                        <a:latin typeface="Cambria Math" pitchFamily="18" charset="0"/>
                        <a:ea typeface="Cambria Math" pitchFamily="18" charset="0"/>
                      </a:rPr>
                      <a:t>x</a:t>
                    </a:r>
                    <a:endParaRPr lang="ru-RU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7405789" y="3563963"/>
                    <a:ext cx="43204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Arial Black" pitchFamily="34" charset="0"/>
                        <a:ea typeface="Cambria Math" pitchFamily="18" charset="0"/>
                      </a:rPr>
                      <a:t>+</a:t>
                    </a:r>
                    <a:endParaRPr lang="ru-RU" sz="1600" b="1" dirty="0">
                      <a:latin typeface="Arial Black" pitchFamily="34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7089627" y="3659866"/>
                    <a:ext cx="28803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6344253" y="3659866"/>
                    <a:ext cx="28803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Century Gothic"/>
                        <a:ea typeface="Cambria Math" pitchFamily="18" charset="0"/>
                      </a:rPr>
                      <a:t>𝛐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5119749" y="3564745"/>
                    <a:ext cx="43204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Arial Black" pitchFamily="34" charset="0"/>
                        <a:ea typeface="Cambria Math" pitchFamily="18" charset="0"/>
                      </a:rPr>
                      <a:t>+</a:t>
                    </a:r>
                    <a:endParaRPr lang="ru-RU" sz="1600" b="1" dirty="0">
                      <a:latin typeface="Arial Black" pitchFamily="34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6067974" y="3594443"/>
                    <a:ext cx="29527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Arial Black"/>
                        <a:ea typeface="Cambria Math" pitchFamily="18" charset="0"/>
                      </a:rPr>
                      <a:t>−</a:t>
                    </a:r>
                    <a:endParaRPr lang="ru-RU" sz="1600" b="1" dirty="0">
                      <a:latin typeface="Arial Black" pitchFamily="34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8" name="TextBox 17"/>
                  <p:cNvSpPr txBox="1"/>
                  <p:nvPr/>
                </p:nvSpPr>
                <p:spPr>
                  <a:xfrm>
                    <a:off x="4523887" y="3784538"/>
                    <a:ext cx="57606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f(x)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4523887" y="3553139"/>
                    <a:ext cx="57606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f</a:t>
                    </a:r>
                    <a:r>
                      <a:rPr lang="el-GR" sz="1600" b="1" dirty="0" smtClean="0">
                        <a:latin typeface="Cambria Math" pitchFamily="18" charset="0"/>
                        <a:ea typeface="Cambria Math" pitchFamily="18" charset="0"/>
                      </a:rPr>
                      <a:t>΄</a:t>
                    </a:r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(x)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6632285" y="3564601"/>
                    <a:ext cx="32683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Arial Black"/>
                        <a:ea typeface="Cambria Math" pitchFamily="18" charset="0"/>
                      </a:rPr>
                      <a:t>−</a:t>
                    </a:r>
                    <a:endParaRPr lang="ru-RU" sz="1600" b="1" dirty="0">
                      <a:latin typeface="Arial Black" pitchFamily="34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6363248" y="3763720"/>
                    <a:ext cx="39642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a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5518931" y="3779576"/>
                    <a:ext cx="39642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x</a:t>
                    </a:r>
                    <a:r>
                      <a:rPr lang="en-US" sz="1600" b="1" baseline="-25000" dirty="0" smtClean="0">
                        <a:latin typeface="Cambria Math" pitchFamily="18" charset="0"/>
                        <a:ea typeface="Cambria Math" pitchFamily="18" charset="0"/>
                      </a:rPr>
                      <a:t>1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7053245" y="3769635"/>
                    <a:ext cx="39642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x</a:t>
                    </a:r>
                    <a:r>
                      <a:rPr lang="en-US" sz="1600" b="1" baseline="-25000" dirty="0" smtClean="0">
                        <a:latin typeface="Cambria Math" pitchFamily="18" charset="0"/>
                        <a:ea typeface="Cambria Math" pitchFamily="18" charset="0"/>
                      </a:rPr>
                      <a:t>2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6713553" y="3781681"/>
                    <a:ext cx="43204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/>
                      <a:t>↘</a:t>
                    </a:r>
                    <a:endParaRPr lang="ru-RU" sz="2000" dirty="0"/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7451889" y="3769635"/>
                    <a:ext cx="43204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/>
                      <a:t>↗</a:t>
                    </a:r>
                    <a:endParaRPr lang="ru-RU" sz="2000" dirty="0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5119749" y="3763720"/>
                    <a:ext cx="43204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/>
                      <a:t>↗</a:t>
                    </a:r>
                    <a:endParaRPr lang="ru-RU" sz="2000" dirty="0"/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6016905" y="3769635"/>
                    <a:ext cx="43204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/>
                      <a:t>↘</a:t>
                    </a:r>
                    <a:endParaRPr lang="ru-RU" sz="2000" dirty="0"/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5442362" y="3553139"/>
                    <a:ext cx="57606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>
                        <a:latin typeface="Cambria Math" pitchFamily="18" charset="0"/>
                        <a:ea typeface="Cambria Math" pitchFamily="18" charset="0"/>
                      </a:rPr>
                      <a:t>max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  <p:sp>
              <p:nvSpPr>
                <p:cNvPr id="21" name="TextBox 20"/>
                <p:cNvSpPr txBox="1"/>
                <p:nvPr/>
              </p:nvSpPr>
              <p:spPr>
                <a:xfrm>
                  <a:off x="6942430" y="3551956"/>
                  <a:ext cx="5760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min</a:t>
                  </a:r>
                  <a:endParaRPr lang="ru-RU" sz="16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  <p:sp>
            <p:nvSpPr>
              <p:cNvPr id="7" name="TextBox 6"/>
              <p:cNvSpPr txBox="1"/>
              <p:nvPr/>
            </p:nvSpPr>
            <p:spPr>
              <a:xfrm>
                <a:off x="5577615" y="3676220"/>
                <a:ext cx="2880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Century Gothic"/>
                    <a:ea typeface="Cambria Math" pitchFamily="18" charset="0"/>
                  </a:rPr>
                  <a:t>●</a:t>
                </a:r>
                <a:endParaRPr lang="ru-RU" sz="16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grpSp>
          <p:nvGrpSpPr>
            <p:cNvPr id="116" name="Группа 115"/>
            <p:cNvGrpSpPr/>
            <p:nvPr/>
          </p:nvGrpSpPr>
          <p:grpSpPr>
            <a:xfrm>
              <a:off x="4242015" y="4087717"/>
              <a:ext cx="3588110" cy="2637121"/>
              <a:chOff x="3937420" y="4060189"/>
              <a:chExt cx="3588110" cy="2637121"/>
            </a:xfrm>
          </p:grpSpPr>
          <p:cxnSp>
            <p:nvCxnSpPr>
              <p:cNvPr id="87" name="Прямая со стрелкой 86"/>
              <p:cNvCxnSpPr/>
              <p:nvPr/>
            </p:nvCxnSpPr>
            <p:spPr>
              <a:xfrm flipV="1">
                <a:off x="5595569" y="5629506"/>
                <a:ext cx="0" cy="31829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 стрелкой 95"/>
              <p:cNvCxnSpPr/>
              <p:nvPr/>
            </p:nvCxnSpPr>
            <p:spPr>
              <a:xfrm flipV="1">
                <a:off x="4860032" y="5470357"/>
                <a:ext cx="0" cy="14375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1" name="Группа 110"/>
              <p:cNvGrpSpPr/>
              <p:nvPr/>
            </p:nvGrpSpPr>
            <p:grpSpPr>
              <a:xfrm>
                <a:off x="3937420" y="4060189"/>
                <a:ext cx="3588110" cy="2637121"/>
                <a:chOff x="3926053" y="4057115"/>
                <a:chExt cx="3588110" cy="2637121"/>
              </a:xfrm>
            </p:grpSpPr>
            <p:grpSp>
              <p:nvGrpSpPr>
                <p:cNvPr id="108" name="Группа 107"/>
                <p:cNvGrpSpPr/>
                <p:nvPr/>
              </p:nvGrpSpPr>
              <p:grpSpPr>
                <a:xfrm>
                  <a:off x="3926053" y="4349330"/>
                  <a:ext cx="3588110" cy="2344906"/>
                  <a:chOff x="3926053" y="4349330"/>
                  <a:chExt cx="3588110" cy="2344906"/>
                </a:xfrm>
              </p:grpSpPr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4704766" y="5442908"/>
                    <a:ext cx="31253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5439299" y="5460229"/>
                    <a:ext cx="31253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grpSp>
                <p:nvGrpSpPr>
                  <p:cNvPr id="107" name="Группа 106"/>
                  <p:cNvGrpSpPr/>
                  <p:nvPr/>
                </p:nvGrpSpPr>
                <p:grpSpPr>
                  <a:xfrm>
                    <a:off x="3926053" y="4349330"/>
                    <a:ext cx="3588110" cy="2344906"/>
                    <a:chOff x="3926053" y="4349330"/>
                    <a:chExt cx="3588110" cy="2344906"/>
                  </a:xfrm>
                </p:grpSpPr>
                <p:grpSp>
                  <p:nvGrpSpPr>
                    <p:cNvPr id="106" name="Группа 105"/>
                    <p:cNvGrpSpPr/>
                    <p:nvPr/>
                  </p:nvGrpSpPr>
                  <p:grpSpPr>
                    <a:xfrm>
                      <a:off x="3926053" y="4349330"/>
                      <a:ext cx="3588110" cy="2344906"/>
                      <a:chOff x="3926053" y="4349330"/>
                      <a:chExt cx="3588110" cy="2344906"/>
                    </a:xfrm>
                  </p:grpSpPr>
                  <p:grpSp>
                    <p:nvGrpSpPr>
                      <p:cNvPr id="95" name="Группа 94"/>
                      <p:cNvGrpSpPr/>
                      <p:nvPr/>
                    </p:nvGrpSpPr>
                    <p:grpSpPr>
                      <a:xfrm>
                        <a:off x="3926053" y="4498219"/>
                        <a:ext cx="3588110" cy="2196017"/>
                        <a:chOff x="3926053" y="4498219"/>
                        <a:chExt cx="3588110" cy="2196017"/>
                      </a:xfrm>
                    </p:grpSpPr>
                    <p:cxnSp>
                      <p:nvCxnSpPr>
                        <p:cNvPr id="37" name="Прямая со стрелкой 36"/>
                        <p:cNvCxnSpPr/>
                        <p:nvPr/>
                      </p:nvCxnSpPr>
                      <p:spPr>
                        <a:xfrm flipH="1" flipV="1">
                          <a:off x="5225616" y="4566919"/>
                          <a:ext cx="12511" cy="2112997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tx1"/>
                          </a:solidFill>
                          <a:prstDash val="dash"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8" name="Прямая со стрелкой 37"/>
                        <p:cNvCxnSpPr/>
                        <p:nvPr/>
                      </p:nvCxnSpPr>
                      <p:spPr>
                        <a:xfrm>
                          <a:off x="3934264" y="5614116"/>
                          <a:ext cx="3515403" cy="1539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46" name="TextBox 45"/>
                        <p:cNvSpPr txBox="1"/>
                        <p:nvPr/>
                      </p:nvSpPr>
                      <p:spPr>
                        <a:xfrm>
                          <a:off x="5068850" y="5401776"/>
                          <a:ext cx="337408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ru-RU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𝛐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47" name="TextBox 46"/>
                        <p:cNvSpPr txBox="1"/>
                        <p:nvPr/>
                      </p:nvSpPr>
                      <p:spPr>
                        <a:xfrm>
                          <a:off x="7167422" y="5258242"/>
                          <a:ext cx="346741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cxnSp>
                      <p:nvCxnSpPr>
                        <p:cNvPr id="62" name="Прямая со стрелкой 61"/>
                        <p:cNvCxnSpPr/>
                        <p:nvPr/>
                      </p:nvCxnSpPr>
                      <p:spPr>
                        <a:xfrm>
                          <a:off x="3926053" y="4809801"/>
                          <a:ext cx="3588110" cy="0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75" name="Полилиния 74"/>
                        <p:cNvSpPr/>
                        <p:nvPr/>
                      </p:nvSpPr>
                      <p:spPr>
                        <a:xfrm>
                          <a:off x="3934264" y="5435179"/>
                          <a:ext cx="1163597" cy="1259057"/>
                        </a:xfrm>
                        <a:custGeom>
                          <a:avLst/>
                          <a:gdLst>
                            <a:gd name="connsiteX0" fmla="*/ 925033 w 925033"/>
                            <a:gd name="connsiteY0" fmla="*/ 1052644 h 1052644"/>
                            <a:gd name="connsiteX1" fmla="*/ 723014 w 925033"/>
                            <a:gd name="connsiteY1" fmla="*/ 20 h 1052644"/>
                            <a:gd name="connsiteX2" fmla="*/ 0 w 925033"/>
                            <a:gd name="connsiteY2" fmla="*/ 1020746 h 10526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925033" h="1052644">
                              <a:moveTo>
                                <a:pt x="925033" y="1052644"/>
                              </a:moveTo>
                              <a:cubicBezTo>
                                <a:pt x="901109" y="528990"/>
                                <a:pt x="877186" y="5336"/>
                                <a:pt x="723014" y="20"/>
                              </a:cubicBezTo>
                              <a:cubicBezTo>
                                <a:pt x="568842" y="-5296"/>
                                <a:pt x="0" y="1020746"/>
                                <a:pt x="0" y="1020746"/>
                              </a:cubicBezTo>
                            </a:path>
                          </a:pathLst>
                        </a:custGeom>
                        <a:noFill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77" name="Полилиния 76"/>
                        <p:cNvSpPr/>
                        <p:nvPr/>
                      </p:nvSpPr>
                      <p:spPr>
                        <a:xfrm>
                          <a:off x="5339498" y="4514749"/>
                          <a:ext cx="2152844" cy="1416288"/>
                        </a:xfrm>
                        <a:custGeom>
                          <a:avLst/>
                          <a:gdLst>
                            <a:gd name="connsiteX0" fmla="*/ 0 w 2041451"/>
                            <a:gd name="connsiteY0" fmla="*/ 0 h 1070842"/>
                            <a:gd name="connsiteX1" fmla="*/ 212651 w 2041451"/>
                            <a:gd name="connsiteY1" fmla="*/ 1063256 h 1070842"/>
                            <a:gd name="connsiteX2" fmla="*/ 1052623 w 2041451"/>
                            <a:gd name="connsiteY2" fmla="*/ 467832 h 1070842"/>
                            <a:gd name="connsiteX3" fmla="*/ 2041451 w 2041451"/>
                            <a:gd name="connsiteY3" fmla="*/ 297712 h 10708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041451" h="1070842">
                              <a:moveTo>
                                <a:pt x="0" y="0"/>
                              </a:moveTo>
                              <a:cubicBezTo>
                                <a:pt x="18607" y="492642"/>
                                <a:pt x="37214" y="985284"/>
                                <a:pt x="212651" y="1063256"/>
                              </a:cubicBezTo>
                              <a:cubicBezTo>
                                <a:pt x="388088" y="1141228"/>
                                <a:pt x="747823" y="595423"/>
                                <a:pt x="1052623" y="467832"/>
                              </a:cubicBezTo>
                              <a:cubicBezTo>
                                <a:pt x="1357423" y="340241"/>
                                <a:pt x="1699437" y="318976"/>
                                <a:pt x="2041451" y="297712"/>
                              </a:cubicBezTo>
                            </a:path>
                          </a:pathLst>
                        </a:custGeom>
                        <a:noFill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cxnSp>
                      <p:nvCxnSpPr>
                        <p:cNvPr id="85" name="Прямая со стрелкой 84"/>
                        <p:cNvCxnSpPr/>
                        <p:nvPr/>
                      </p:nvCxnSpPr>
                      <p:spPr>
                        <a:xfrm flipV="1">
                          <a:off x="6326668" y="4498219"/>
                          <a:ext cx="9747" cy="2181697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9" name="Прямая со стрелкой 98"/>
                        <p:cNvCxnSpPr>
                          <a:stCxn id="77" idx="1"/>
                        </p:cNvCxnSpPr>
                        <p:nvPr/>
                      </p:nvCxnSpPr>
                      <p:spPr>
                        <a:xfrm>
                          <a:off x="5563752" y="5921004"/>
                          <a:ext cx="762916" cy="13593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tx1"/>
                          </a:solidFill>
                          <a:prstDash val="sysDash"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2" name="Прямая со стрелкой 101"/>
                        <p:cNvCxnSpPr>
                          <a:stCxn id="75" idx="1"/>
                        </p:cNvCxnSpPr>
                        <p:nvPr/>
                      </p:nvCxnSpPr>
                      <p:spPr>
                        <a:xfrm flipV="1">
                          <a:off x="4843742" y="5435179"/>
                          <a:ext cx="1498988" cy="24"/>
                        </a:xfrm>
                        <a:prstGeom prst="straightConnector1">
                          <a:avLst/>
                        </a:prstGeom>
                        <a:ln w="19050">
                          <a:solidFill>
                            <a:schemeClr val="tx1"/>
                          </a:solidFill>
                          <a:prstDash val="sysDash"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05" name="TextBox 104"/>
                        <p:cNvSpPr txBox="1"/>
                        <p:nvPr/>
                      </p:nvSpPr>
                      <p:spPr>
                        <a:xfrm rot="16200000">
                          <a:off x="4731764" y="4951672"/>
                          <a:ext cx="674172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 = a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112" name="TextBox 111"/>
                        <p:cNvSpPr txBox="1"/>
                        <p:nvPr/>
                      </p:nvSpPr>
                      <p:spPr>
                        <a:xfrm>
                          <a:off x="6306616" y="5191713"/>
                          <a:ext cx="616938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sz="1600" b="1" dirty="0">
                              <a:latin typeface="Cambria Math" pitchFamily="18" charset="0"/>
                              <a:ea typeface="Cambria Math" pitchFamily="18" charset="0"/>
                            </a:rPr>
                            <a:t>y</a:t>
                          </a:r>
                          <a:r>
                            <a:rPr lang="en-US" sz="1600" b="1" baseline="-25000" dirty="0">
                              <a:latin typeface="Cambria Math" pitchFamily="18" charset="0"/>
                              <a:ea typeface="Cambria Math" pitchFamily="18" charset="0"/>
                            </a:rPr>
                            <a:t>max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113" name="TextBox 112"/>
                        <p:cNvSpPr txBox="1"/>
                        <p:nvPr/>
                      </p:nvSpPr>
                      <p:spPr>
                        <a:xfrm>
                          <a:off x="4666640" y="5539162"/>
                          <a:ext cx="388790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sz="1600" b="1" dirty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114" name="TextBox 113"/>
                        <p:cNvSpPr txBox="1"/>
                        <p:nvPr/>
                      </p:nvSpPr>
                      <p:spPr>
                        <a:xfrm>
                          <a:off x="5439299" y="5301080"/>
                          <a:ext cx="388790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sz="16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600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115" name="TextBox 114"/>
                        <p:cNvSpPr txBox="1"/>
                        <p:nvPr/>
                      </p:nvSpPr>
                      <p:spPr>
                        <a:xfrm>
                          <a:off x="6323810" y="5761760"/>
                          <a:ext cx="616938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sz="1600" b="1" dirty="0">
                              <a:latin typeface="Cambria Math" pitchFamily="18" charset="0"/>
                              <a:ea typeface="Cambria Math" pitchFamily="18" charset="0"/>
                            </a:rPr>
                            <a:t>y</a:t>
                          </a:r>
                          <a:r>
                            <a:rPr lang="en-US" sz="1600" b="1" baseline="-25000" dirty="0">
                              <a:latin typeface="Cambria Math" pitchFamily="18" charset="0"/>
                              <a:ea typeface="Cambria Math" pitchFamily="18" charset="0"/>
                            </a:rPr>
                            <a:t>min</a:t>
                          </a:r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p:txBody>
                    </p:sp>
                    <p:sp>
                      <p:nvSpPr>
                        <p:cNvPr id="124" name="TextBox 123"/>
                        <p:cNvSpPr txBox="1"/>
                        <p:nvPr/>
                      </p:nvSpPr>
                      <p:spPr>
                        <a:xfrm>
                          <a:off x="5134243" y="5531088"/>
                          <a:ext cx="343235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ru-RU" sz="1600" b="1" dirty="0">
                              <a:latin typeface="Cambria Math" pitchFamily="18" charset="0"/>
                              <a:ea typeface="Cambria Math" pitchFamily="18" charset="0"/>
                            </a:rPr>
                            <a:t>а</a:t>
                          </a:r>
                        </a:p>
                      </p:txBody>
                    </p:sp>
                  </p:grpSp>
                  <p:sp>
                    <p:nvSpPr>
                      <p:cNvPr id="48" name="TextBox 47"/>
                      <p:cNvSpPr txBox="1"/>
                      <p:nvPr/>
                    </p:nvSpPr>
                    <p:spPr>
                      <a:xfrm>
                        <a:off x="6051226" y="4349330"/>
                        <a:ext cx="273104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 dirty="0" smtClean="0">
                            <a:latin typeface="Cambria Math" pitchFamily="18" charset="0"/>
                            <a:ea typeface="Cambria Math" pitchFamily="18" charset="0"/>
                          </a:rPr>
                          <a:t>y</a:t>
                        </a:r>
                        <a:endParaRPr lang="ru-RU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98" name="TextBox 97"/>
                      <p:cNvSpPr txBox="1"/>
                      <p:nvPr/>
                    </p:nvSpPr>
                    <p:spPr>
                      <a:xfrm>
                        <a:off x="6619697" y="4498219"/>
                        <a:ext cx="753258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y = b</a:t>
                        </a:r>
                        <a:endParaRPr lang="ru-RU" sz="16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p:grpSp>
                <p:sp>
                  <p:nvSpPr>
                    <p:cNvPr id="45" name="TextBox 44"/>
                    <p:cNvSpPr txBox="1"/>
                    <p:nvPr/>
                  </p:nvSpPr>
                  <p:spPr>
                    <a:xfrm>
                      <a:off x="4704766" y="5278496"/>
                      <a:ext cx="312539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78" name="TextBox 77"/>
                    <p:cNvSpPr txBox="1"/>
                    <p:nvPr/>
                  </p:nvSpPr>
                  <p:spPr>
                    <a:xfrm>
                      <a:off x="5449850" y="5777148"/>
                      <a:ext cx="312539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p:grpSp>
              <p:sp>
                <p:nvSpPr>
                  <p:cNvPr id="120" name="TextBox 119"/>
                  <p:cNvSpPr txBox="1"/>
                  <p:nvPr/>
                </p:nvSpPr>
                <p:spPr>
                  <a:xfrm>
                    <a:off x="6191444" y="5257017"/>
                    <a:ext cx="31253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21" name="TextBox 120"/>
                  <p:cNvSpPr txBox="1"/>
                  <p:nvPr/>
                </p:nvSpPr>
                <p:spPr>
                  <a:xfrm>
                    <a:off x="6191444" y="5756930"/>
                    <a:ext cx="31253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  <p:sp>
              <p:nvSpPr>
                <p:cNvPr id="110" name="Прямоугольник 109"/>
                <p:cNvSpPr/>
                <p:nvPr/>
              </p:nvSpPr>
              <p:spPr>
                <a:xfrm>
                  <a:off x="4849995" y="4057115"/>
                  <a:ext cx="2285859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r>
                    <a:rPr lang="en-US" sz="1600" b="1" baseline="-25000" dirty="0">
                      <a:latin typeface="Cambria Math" pitchFamily="18" charset="0"/>
                      <a:ea typeface="Cambria Math" pitchFamily="18" charset="0"/>
                    </a:rPr>
                    <a:t>max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 = f(x</a:t>
                  </a:r>
                  <a:r>
                    <a:rPr lang="ru-RU" sz="1600" b="1" baseline="-25000" dirty="0">
                      <a:latin typeface="Cambria Math" pitchFamily="18" charset="0"/>
                      <a:ea typeface="Cambria Math" pitchFamily="18" charset="0"/>
                    </a:rPr>
                    <a:t>1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),  y</a:t>
                  </a:r>
                  <a:r>
                    <a:rPr lang="en-US" sz="1600" b="1" baseline="-25000" dirty="0">
                      <a:latin typeface="Cambria Math" pitchFamily="18" charset="0"/>
                      <a:ea typeface="Cambria Math" pitchFamily="18" charset="0"/>
                    </a:rPr>
                    <a:t>min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 = f(x</a:t>
                  </a:r>
                  <a:r>
                    <a:rPr lang="en-US" sz="1600" b="1" baseline="-25000" dirty="0">
                      <a:latin typeface="Cambria Math" pitchFamily="18" charset="0"/>
                      <a:ea typeface="Cambria Math" pitchFamily="18" charset="0"/>
                    </a:rPr>
                    <a:t>2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) </a:t>
                  </a:r>
                  <a:endParaRPr lang="ru-RU" sz="1600" dirty="0">
                    <a:effectLst/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</p:grpSp>
      </p:grpSp>
      <p:cxnSp>
        <p:nvCxnSpPr>
          <p:cNvPr id="119" name="Прямая соединительная линия 118"/>
          <p:cNvCxnSpPr/>
          <p:nvPr/>
        </p:nvCxnSpPr>
        <p:spPr>
          <a:xfrm>
            <a:off x="3419872" y="1628800"/>
            <a:ext cx="0" cy="5057557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8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2880"/>
            <a:ext cx="8507288" cy="111166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Таблица 11. Наибольшее и наименьшее значения непрерывной функции на промежутке </a:t>
            </a:r>
            <a:r>
              <a:rPr lang="en-US" sz="2800" b="1" dirty="0" smtClean="0"/>
              <a:t>[a; b]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cxnSp>
        <p:nvCxnSpPr>
          <p:cNvPr id="79" name="Прямая соединительная линия 78"/>
          <p:cNvCxnSpPr>
            <a:endCxn id="67" idx="1"/>
          </p:cNvCxnSpPr>
          <p:nvPr/>
        </p:nvCxnSpPr>
        <p:spPr>
          <a:xfrm>
            <a:off x="3083032" y="5206577"/>
            <a:ext cx="534658" cy="683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Группа 162"/>
          <p:cNvGrpSpPr/>
          <p:nvPr/>
        </p:nvGrpSpPr>
        <p:grpSpPr>
          <a:xfrm>
            <a:off x="179512" y="1594762"/>
            <a:ext cx="8784976" cy="2178644"/>
            <a:chOff x="179512" y="1594762"/>
            <a:chExt cx="8784976" cy="217864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7402054" y="2241093"/>
              <a:ext cx="1509300" cy="1456210"/>
              <a:chOff x="5883869" y="3562941"/>
              <a:chExt cx="1509300" cy="1456210"/>
            </a:xfrm>
          </p:grpSpPr>
          <p:sp>
            <p:nvSpPr>
              <p:cNvPr id="13" name="Полилиния 12"/>
              <p:cNvSpPr/>
              <p:nvPr/>
            </p:nvSpPr>
            <p:spPr>
              <a:xfrm>
                <a:off x="6195007" y="3748491"/>
                <a:ext cx="1074071" cy="1270660"/>
              </a:xfrm>
              <a:custGeom>
                <a:avLst/>
                <a:gdLst>
                  <a:gd name="connsiteX0" fmla="*/ 0 w 1140031"/>
                  <a:gd name="connsiteY0" fmla="*/ 0 h 1187532"/>
                  <a:gd name="connsiteX1" fmla="*/ 403761 w 1140031"/>
                  <a:gd name="connsiteY1" fmla="*/ 166255 h 1187532"/>
                  <a:gd name="connsiteX2" fmla="*/ 795647 w 1140031"/>
                  <a:gd name="connsiteY2" fmla="*/ 807522 h 1187532"/>
                  <a:gd name="connsiteX3" fmla="*/ 1140031 w 1140031"/>
                  <a:gd name="connsiteY3" fmla="*/ 1187532 h 118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0031" h="1187532">
                    <a:moveTo>
                      <a:pt x="0" y="0"/>
                    </a:moveTo>
                    <a:cubicBezTo>
                      <a:pt x="135576" y="15834"/>
                      <a:pt x="271153" y="31668"/>
                      <a:pt x="403761" y="166255"/>
                    </a:cubicBezTo>
                    <a:cubicBezTo>
                      <a:pt x="536369" y="300842"/>
                      <a:pt x="672935" y="637309"/>
                      <a:pt x="795647" y="807522"/>
                    </a:cubicBezTo>
                    <a:cubicBezTo>
                      <a:pt x="918359" y="977735"/>
                      <a:pt x="1140031" y="1187532"/>
                      <a:pt x="1140031" y="1187532"/>
                    </a:cubicBez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0" name="Группа 59"/>
              <p:cNvGrpSpPr/>
              <p:nvPr/>
            </p:nvGrpSpPr>
            <p:grpSpPr>
              <a:xfrm>
                <a:off x="5883869" y="3562941"/>
                <a:ext cx="1509300" cy="1438211"/>
                <a:chOff x="6340641" y="1644411"/>
                <a:chExt cx="1509300" cy="1438211"/>
              </a:xfrm>
            </p:grpSpPr>
            <p:grpSp>
              <p:nvGrpSpPr>
                <p:cNvPr id="49" name="Группа 48"/>
                <p:cNvGrpSpPr/>
                <p:nvPr/>
              </p:nvGrpSpPr>
              <p:grpSpPr>
                <a:xfrm>
                  <a:off x="6589704" y="1644411"/>
                  <a:ext cx="1260237" cy="1438211"/>
                  <a:chOff x="6589704" y="1644411"/>
                  <a:chExt cx="1260237" cy="1438211"/>
                </a:xfrm>
              </p:grpSpPr>
              <p:grpSp>
                <p:nvGrpSpPr>
                  <p:cNvPr id="40" name="Группа 39"/>
                  <p:cNvGrpSpPr/>
                  <p:nvPr/>
                </p:nvGrpSpPr>
                <p:grpSpPr>
                  <a:xfrm>
                    <a:off x="6589704" y="1644411"/>
                    <a:ext cx="1260237" cy="1438211"/>
                    <a:chOff x="6589704" y="1640118"/>
                    <a:chExt cx="1260237" cy="1438211"/>
                  </a:xfrm>
                </p:grpSpPr>
                <p:cxnSp>
                  <p:nvCxnSpPr>
                    <p:cNvPr id="32" name="Прямая соединительная линия 31"/>
                    <p:cNvCxnSpPr/>
                    <p:nvPr/>
                  </p:nvCxnSpPr>
                  <p:spPr>
                    <a:xfrm>
                      <a:off x="7050108" y="1723059"/>
                      <a:ext cx="0" cy="135527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Прямая соединительная линия 32"/>
                    <p:cNvCxnSpPr/>
                    <p:nvPr/>
                  </p:nvCxnSpPr>
                  <p:spPr>
                    <a:xfrm>
                      <a:off x="7518613" y="1723059"/>
                      <a:ext cx="0" cy="135527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" name="Прямая со стрелкой 5"/>
                    <p:cNvCxnSpPr/>
                    <p:nvPr/>
                  </p:nvCxnSpPr>
                  <p:spPr>
                    <a:xfrm flipV="1">
                      <a:off x="6876256" y="1698752"/>
                      <a:ext cx="0" cy="1368152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" name="Прямая со стрелкой 8"/>
                    <p:cNvCxnSpPr/>
                    <p:nvPr/>
                  </p:nvCxnSpPr>
                  <p:spPr>
                    <a:xfrm>
                      <a:off x="6589704" y="2366454"/>
                      <a:ext cx="1260237" cy="16374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6" name="TextBox 15"/>
                    <p:cNvSpPr txBox="1"/>
                    <p:nvPr/>
                  </p:nvSpPr>
                  <p:spPr>
                    <a:xfrm>
                      <a:off x="7628940" y="2090783"/>
                      <a:ext cx="19381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x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18" name="TextBox 17"/>
                    <p:cNvSpPr txBox="1"/>
                    <p:nvPr/>
                  </p:nvSpPr>
                  <p:spPr>
                    <a:xfrm>
                      <a:off x="6859623" y="1640118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400" b="1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0" name="TextBox 19"/>
                    <p:cNvSpPr txBox="1"/>
                    <p:nvPr/>
                  </p:nvSpPr>
                  <p:spPr>
                    <a:xfrm>
                      <a:off x="6844697" y="2275448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>
                          <a:latin typeface="Cambria Math" pitchFamily="18" charset="0"/>
                          <a:ea typeface="Cambria Math" pitchFamily="18" charset="0"/>
                        </a:rPr>
                        <a:t>а</a:t>
                      </a:r>
                    </a:p>
                  </p:txBody>
                </p:sp>
                <p:sp>
                  <p:nvSpPr>
                    <p:cNvPr id="21" name="TextBox 20"/>
                    <p:cNvSpPr txBox="1"/>
                    <p:nvPr/>
                  </p:nvSpPr>
                  <p:spPr>
                    <a:xfrm>
                      <a:off x="7449616" y="2307110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400" b="1" dirty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5" name="TextBox 24"/>
                    <p:cNvSpPr txBox="1"/>
                    <p:nvPr/>
                  </p:nvSpPr>
                  <p:spPr>
                    <a:xfrm>
                      <a:off x="6906092" y="2212566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6" name="TextBox 25"/>
                    <p:cNvSpPr txBox="1"/>
                    <p:nvPr/>
                  </p:nvSpPr>
                  <p:spPr>
                    <a:xfrm>
                      <a:off x="7374597" y="2209548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6" name="TextBox 35"/>
                    <p:cNvSpPr txBox="1"/>
                    <p:nvPr/>
                  </p:nvSpPr>
                  <p:spPr>
                    <a:xfrm>
                      <a:off x="6906092" y="1874906"/>
                      <a:ext cx="28803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7" name="TextBox 36"/>
                    <p:cNvSpPr txBox="1"/>
                    <p:nvPr/>
                  </p:nvSpPr>
                  <p:spPr>
                    <a:xfrm>
                      <a:off x="7340908" y="2646678"/>
                      <a:ext cx="28803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7" name="TextBox 56"/>
                    <p:cNvSpPr txBox="1"/>
                    <p:nvPr/>
                  </p:nvSpPr>
                  <p:spPr>
                    <a:xfrm>
                      <a:off x="6732240" y="1855339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8" name="TextBox 57"/>
                    <p:cNvSpPr txBox="1"/>
                    <p:nvPr/>
                  </p:nvSpPr>
                  <p:spPr>
                    <a:xfrm>
                      <a:off x="6737579" y="2644462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p:grpSp>
              <p:grpSp>
                <p:nvGrpSpPr>
                  <p:cNvPr id="48" name="Группа 47"/>
                  <p:cNvGrpSpPr/>
                  <p:nvPr/>
                </p:nvGrpSpPr>
                <p:grpSpPr>
                  <a:xfrm>
                    <a:off x="6589704" y="2033087"/>
                    <a:ext cx="1136146" cy="784298"/>
                    <a:chOff x="6589704" y="2033087"/>
                    <a:chExt cx="1136146" cy="784298"/>
                  </a:xfrm>
                </p:grpSpPr>
                <p:cxnSp>
                  <p:nvCxnSpPr>
                    <p:cNvPr id="44" name="Прямая соединительная линия 43"/>
                    <p:cNvCxnSpPr/>
                    <p:nvPr/>
                  </p:nvCxnSpPr>
                  <p:spPr>
                    <a:xfrm>
                      <a:off x="6589704" y="2033087"/>
                      <a:ext cx="1093996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Прямая соединительная линия 44"/>
                    <p:cNvCxnSpPr/>
                    <p:nvPr/>
                  </p:nvCxnSpPr>
                  <p:spPr>
                    <a:xfrm>
                      <a:off x="6631854" y="2812690"/>
                      <a:ext cx="1093996" cy="4695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51" name="TextBox 50"/>
                <p:cNvSpPr txBox="1"/>
                <p:nvPr/>
              </p:nvSpPr>
              <p:spPr>
                <a:xfrm>
                  <a:off x="6340641" y="1755193"/>
                  <a:ext cx="64807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 smtClean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r>
                    <a:rPr lang="ru-RU" sz="1400" b="1" baseline="-25000" dirty="0" smtClean="0">
                      <a:latin typeface="Cambria Math" pitchFamily="18" charset="0"/>
                      <a:ea typeface="Cambria Math" pitchFamily="18" charset="0"/>
                    </a:rPr>
                    <a:t>наиб</a:t>
                  </a:r>
                  <a:endParaRPr lang="ru-RU" sz="1400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6355567" y="2540208"/>
                  <a:ext cx="64807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 smtClean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r>
                    <a:rPr lang="ru-RU" sz="1400" b="1" baseline="-25000" dirty="0" smtClean="0">
                      <a:latin typeface="Cambria Math" pitchFamily="18" charset="0"/>
                      <a:ea typeface="Cambria Math" pitchFamily="18" charset="0"/>
                    </a:rPr>
                    <a:t>наим</a:t>
                  </a:r>
                  <a:endParaRPr lang="ru-RU" sz="1400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</p:grpSp>
        <p:grpSp>
          <p:nvGrpSpPr>
            <p:cNvPr id="61" name="Группа 60"/>
            <p:cNvGrpSpPr/>
            <p:nvPr/>
          </p:nvGrpSpPr>
          <p:grpSpPr>
            <a:xfrm>
              <a:off x="3294925" y="2205437"/>
              <a:ext cx="1277075" cy="1490739"/>
              <a:chOff x="4499992" y="1664040"/>
              <a:chExt cx="1277075" cy="1490739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4499992" y="1664040"/>
                <a:ext cx="1277075" cy="1490739"/>
                <a:chOff x="4499992" y="1664040"/>
                <a:chExt cx="1277075" cy="1490739"/>
              </a:xfrm>
            </p:grpSpPr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>
                  <a:off x="4499992" y="2202777"/>
                  <a:ext cx="109399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>
                  <a:off x="4615409" y="2812690"/>
                  <a:ext cx="1042225" cy="12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Группа 38"/>
                <p:cNvGrpSpPr/>
                <p:nvPr/>
              </p:nvGrpSpPr>
              <p:grpSpPr>
                <a:xfrm>
                  <a:off x="4499992" y="1664040"/>
                  <a:ext cx="1277075" cy="1490739"/>
                  <a:chOff x="4932040" y="1578221"/>
                  <a:chExt cx="1277075" cy="1490739"/>
                </a:xfrm>
              </p:grpSpPr>
              <p:grpSp>
                <p:nvGrpSpPr>
                  <p:cNvPr id="38" name="Группа 37"/>
                  <p:cNvGrpSpPr/>
                  <p:nvPr/>
                </p:nvGrpSpPr>
                <p:grpSpPr>
                  <a:xfrm>
                    <a:off x="4932040" y="1578221"/>
                    <a:ext cx="1277075" cy="1490739"/>
                    <a:chOff x="4932040" y="1578221"/>
                    <a:chExt cx="1277075" cy="1490739"/>
                  </a:xfrm>
                </p:grpSpPr>
                <p:cxnSp>
                  <p:nvCxnSpPr>
                    <p:cNvPr id="29" name="Прямая соединительная линия 28"/>
                    <p:cNvCxnSpPr/>
                    <p:nvPr/>
                  </p:nvCxnSpPr>
                  <p:spPr>
                    <a:xfrm>
                      <a:off x="5161940" y="1711634"/>
                      <a:ext cx="0" cy="135527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Прямая соединительная линия 30"/>
                    <p:cNvCxnSpPr/>
                    <p:nvPr/>
                  </p:nvCxnSpPr>
                  <p:spPr>
                    <a:xfrm>
                      <a:off x="5871511" y="1711634"/>
                      <a:ext cx="0" cy="135527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" name="Прямая со стрелкой 4"/>
                    <p:cNvCxnSpPr/>
                    <p:nvPr/>
                  </p:nvCxnSpPr>
                  <p:spPr>
                    <a:xfrm flipV="1">
                      <a:off x="5508104" y="1700808"/>
                      <a:ext cx="0" cy="1368152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" name="Прямая со стрелкой 6"/>
                    <p:cNvCxnSpPr/>
                    <p:nvPr/>
                  </p:nvCxnSpPr>
                  <p:spPr>
                    <a:xfrm>
                      <a:off x="4932040" y="2384884"/>
                      <a:ext cx="1224136" cy="0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" name="Полилиния 9"/>
                    <p:cNvSpPr/>
                    <p:nvPr/>
                  </p:nvSpPr>
                  <p:spPr>
                    <a:xfrm>
                      <a:off x="5017924" y="1747498"/>
                      <a:ext cx="980360" cy="1270660"/>
                    </a:xfrm>
                    <a:custGeom>
                      <a:avLst/>
                      <a:gdLst>
                        <a:gd name="connsiteX0" fmla="*/ 0 w 1080655"/>
                        <a:gd name="connsiteY0" fmla="*/ 1270660 h 1270660"/>
                        <a:gd name="connsiteX1" fmla="*/ 320634 w 1080655"/>
                        <a:gd name="connsiteY1" fmla="*/ 843148 h 1270660"/>
                        <a:gd name="connsiteX2" fmla="*/ 771896 w 1080655"/>
                        <a:gd name="connsiteY2" fmla="*/ 593767 h 1270660"/>
                        <a:gd name="connsiteX3" fmla="*/ 1080655 w 1080655"/>
                        <a:gd name="connsiteY3" fmla="*/ 0 h 12706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80655" h="1270660">
                          <a:moveTo>
                            <a:pt x="0" y="1270660"/>
                          </a:moveTo>
                          <a:cubicBezTo>
                            <a:pt x="95992" y="1113311"/>
                            <a:pt x="191985" y="955963"/>
                            <a:pt x="320634" y="843148"/>
                          </a:cubicBezTo>
                          <a:cubicBezTo>
                            <a:pt x="449283" y="730332"/>
                            <a:pt x="645226" y="734292"/>
                            <a:pt x="771896" y="593767"/>
                          </a:cubicBezTo>
                          <a:cubicBezTo>
                            <a:pt x="898566" y="453242"/>
                            <a:pt x="989610" y="226621"/>
                            <a:pt x="1080655" y="0"/>
                          </a:cubicBezTo>
                        </a:path>
                      </a:pathLst>
                    </a:custGeom>
                    <a:noFill/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5" name="TextBox 14"/>
                    <p:cNvSpPr txBox="1"/>
                    <p:nvPr/>
                  </p:nvSpPr>
                  <p:spPr>
                    <a:xfrm>
                      <a:off x="5958151" y="2311523"/>
                      <a:ext cx="250964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x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17" name="TextBox 16"/>
                    <p:cNvSpPr txBox="1"/>
                    <p:nvPr/>
                  </p:nvSpPr>
                  <p:spPr>
                    <a:xfrm>
                      <a:off x="5477876" y="1578221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400" b="1" dirty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2" name="TextBox 21"/>
                    <p:cNvSpPr txBox="1"/>
                    <p:nvPr/>
                  </p:nvSpPr>
                  <p:spPr>
                    <a:xfrm>
                      <a:off x="5017924" y="2228939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3" name="TextBox 22"/>
                    <p:cNvSpPr txBox="1"/>
                    <p:nvPr/>
                  </p:nvSpPr>
                  <p:spPr>
                    <a:xfrm>
                      <a:off x="5710252" y="2231417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24" name="TextBox 23"/>
                    <p:cNvSpPr txBox="1"/>
                    <p:nvPr/>
                  </p:nvSpPr>
                  <p:spPr>
                    <a:xfrm>
                      <a:off x="4954721" y="2127329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>
                          <a:latin typeface="Cambria Math" pitchFamily="18" charset="0"/>
                          <a:ea typeface="Cambria Math" pitchFamily="18" charset="0"/>
                        </a:rPr>
                        <a:t>а</a:t>
                      </a:r>
                    </a:p>
                  </p:txBody>
                </p:sp>
                <p:sp>
                  <p:nvSpPr>
                    <p:cNvPr id="34" name="TextBox 33"/>
                    <p:cNvSpPr txBox="1"/>
                    <p:nvPr/>
                  </p:nvSpPr>
                  <p:spPr>
                    <a:xfrm>
                      <a:off x="5710252" y="1950652"/>
                      <a:ext cx="28803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5041408" y="2562937"/>
                      <a:ext cx="28803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3" name="TextBox 52"/>
                    <p:cNvSpPr txBox="1"/>
                    <p:nvPr/>
                  </p:nvSpPr>
                  <p:spPr>
                    <a:xfrm>
                      <a:off x="5364088" y="1950652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4" name="TextBox 53"/>
                    <p:cNvSpPr txBox="1"/>
                    <p:nvPr/>
                  </p:nvSpPr>
                  <p:spPr>
                    <a:xfrm>
                      <a:off x="5364088" y="2558131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entury Gothic"/>
                          <a:ea typeface="Cambria Math" pitchFamily="18" charset="0"/>
                        </a:rPr>
                        <a:t>●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p:grp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5795601" y="2147413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>
                        <a:latin typeface="Cambria Math" pitchFamily="18" charset="0"/>
                        <a:ea typeface="Cambria Math" pitchFamily="18" charset="0"/>
                      </a:rPr>
                      <a:t>b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</p:grpSp>
          <p:sp>
            <p:nvSpPr>
              <p:cNvPr id="52" name="TextBox 51"/>
              <p:cNvSpPr txBox="1"/>
              <p:nvPr/>
            </p:nvSpPr>
            <p:spPr>
              <a:xfrm>
                <a:off x="5045828" y="2540209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latin typeface="Cambria Math" pitchFamily="18" charset="0"/>
                    <a:ea typeface="Cambria Math" pitchFamily="18" charset="0"/>
                  </a:rPr>
                  <a:t>y</a:t>
                </a:r>
                <a:r>
                  <a:rPr lang="ru-RU" sz="1400" b="1" baseline="-25000" dirty="0" smtClean="0">
                    <a:latin typeface="Cambria Math" pitchFamily="18" charset="0"/>
                    <a:ea typeface="Cambria Math" pitchFamily="18" charset="0"/>
                  </a:rPr>
                  <a:t>наим</a:t>
                </a:r>
                <a:endParaRPr lang="ru-RU" sz="1400" dirty="0">
                  <a:latin typeface="Cambria Math" pitchFamily="18" charset="0"/>
                  <a:ea typeface="Cambria Math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530876" y="1909082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latin typeface="Cambria Math" pitchFamily="18" charset="0"/>
                    <a:ea typeface="Cambria Math" pitchFamily="18" charset="0"/>
                  </a:rPr>
                  <a:t>y</a:t>
                </a:r>
                <a:r>
                  <a:rPr lang="ru-RU" sz="1400" b="1" baseline="-25000" dirty="0" smtClean="0">
                    <a:latin typeface="Cambria Math" pitchFamily="18" charset="0"/>
                    <a:ea typeface="Cambria Math" pitchFamily="18" charset="0"/>
                  </a:rPr>
                  <a:t>наиб</a:t>
                </a:r>
                <a:endParaRPr lang="ru-RU" sz="14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1920189" y="2963493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sz="1600" b="1" baseline="-25000" dirty="0" smtClean="0">
                  <a:latin typeface="Cambria Math" pitchFamily="18" charset="0"/>
                  <a:ea typeface="Cambria Math" pitchFamily="18" charset="0"/>
                </a:rPr>
                <a:t>наиб</a:t>
              </a:r>
              <a:r>
                <a:rPr lang="ru-RU" sz="1600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sz="1600" dirty="0" smtClean="0"/>
                <a:t>= 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у(</a:t>
              </a:r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b)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6219507" y="2938739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sz="1600" b="1" baseline="-25000" dirty="0" smtClean="0">
                  <a:latin typeface="Cambria Math" pitchFamily="18" charset="0"/>
                  <a:ea typeface="Cambria Math" pitchFamily="18" charset="0"/>
                </a:rPr>
                <a:t>наиб</a:t>
              </a:r>
              <a:r>
                <a:rPr lang="ru-RU" sz="1600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sz="1600" dirty="0" smtClean="0"/>
                <a:t>= 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у(</a:t>
              </a:r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a)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163759" y="2506648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sz="1600" b="1" baseline="-25000" dirty="0" smtClean="0">
                  <a:latin typeface="Cambria Math" pitchFamily="18" charset="0"/>
                  <a:ea typeface="Cambria Math" pitchFamily="18" charset="0"/>
                </a:rPr>
                <a:t>наим</a:t>
              </a:r>
              <a:r>
                <a:rPr lang="ru-RU" sz="1600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sz="1600" dirty="0" smtClean="0"/>
                <a:t>= 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у(</a:t>
              </a:r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b)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862695" y="250583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sz="1600" b="1" baseline="-25000" dirty="0" smtClean="0">
                  <a:latin typeface="Cambria Math" pitchFamily="18" charset="0"/>
                  <a:ea typeface="Cambria Math" pitchFamily="18" charset="0"/>
                </a:rPr>
                <a:t>наим</a:t>
              </a:r>
              <a:r>
                <a:rPr lang="ru-RU" sz="1600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sz="1600" dirty="0" smtClean="0"/>
                <a:t>= 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у(а</a:t>
              </a:r>
              <a:r>
                <a:rPr lang="en-US" sz="1600" b="1" dirty="0" smtClean="0">
                  <a:latin typeface="Cambria Math" pitchFamily="18" charset="0"/>
                  <a:ea typeface="Cambria Math" pitchFamily="18" charset="0"/>
                </a:rPr>
                <a:t>)</a:t>
              </a:r>
              <a:r>
                <a:rPr lang="ru-RU" sz="1600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sz="1600" b="1" dirty="0">
                <a:latin typeface="Cambria Math" pitchFamily="18" charset="0"/>
                <a:ea typeface="Cambria Math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TextBox 154"/>
                <p:cNvSpPr txBox="1"/>
                <p:nvPr/>
              </p:nvSpPr>
              <p:spPr>
                <a:xfrm>
                  <a:off x="189432" y="2713047"/>
                  <a:ext cx="19342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f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(x) </a:t>
                  </a:r>
                  <a:r>
                    <a:rPr lang="ru-RU" sz="1600" b="1" dirty="0" smtClean="0"/>
                    <a:t>↗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 </a:t>
                  </a:r>
                  <a:r>
                    <a:rPr lang="ru-RU" sz="1600" b="1" dirty="0" smtClean="0">
                      <a:latin typeface="Cambria Math" pitchFamily="18" charset="0"/>
                      <a:ea typeface="Cambria Math" pitchFamily="18" charset="0"/>
                    </a:rPr>
                    <a:t>на 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[a; 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b] </a:t>
                  </a:r>
                  <a14:m>
                    <m:oMath xmlns:m="http://schemas.openxmlformats.org/officeDocument/2006/math">
                      <m:r>
                        <a:rPr lang="en-US" sz="1600" b="1" i="1" smtClean="0">
                          <a:latin typeface="Cambria Math"/>
                          <a:ea typeface="Cambria Math"/>
                        </a:rPr>
                        <m:t>⟹</m:t>
                      </m:r>
                    </m:oMath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55" name="TextBox 15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432" y="2713047"/>
                  <a:ext cx="1934296" cy="338554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577" t="-7143" b="-1964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TextBox 155"/>
                <p:cNvSpPr txBox="1"/>
                <p:nvPr/>
              </p:nvSpPr>
              <p:spPr>
                <a:xfrm>
                  <a:off x="4519061" y="2744174"/>
                  <a:ext cx="183958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f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(x) </a:t>
                  </a:r>
                  <a:r>
                    <a:rPr lang="ru-RU" sz="1600" b="1" dirty="0" smtClean="0"/>
                    <a:t>↘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 </a:t>
                  </a:r>
                  <a:r>
                    <a:rPr lang="ru-RU" sz="1600" b="1" dirty="0" smtClean="0">
                      <a:latin typeface="Cambria Math" pitchFamily="18" charset="0"/>
                      <a:ea typeface="Cambria Math" pitchFamily="18" charset="0"/>
                    </a:rPr>
                    <a:t>на 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[a; b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]</a:t>
                  </a:r>
                  <a:r>
                    <a:rPr lang="en-US" sz="1600" b="1" dirty="0">
                      <a:ea typeface="Cambria Math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1600" b="1" i="1">
                          <a:latin typeface="Cambria Math"/>
                          <a:ea typeface="Cambria Math"/>
                        </a:rPr>
                        <m:t>⟹</m:t>
                      </m:r>
                    </m:oMath>
                  </a14:m>
                  <a:endParaRPr lang="ru-RU" sz="1600" dirty="0"/>
                </a:p>
              </p:txBody>
            </p:sp>
          </mc:Choice>
          <mc:Fallback xmlns="">
            <p:sp>
              <p:nvSpPr>
                <p:cNvPr id="156" name="TextBox 1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9061" y="2744174"/>
                  <a:ext cx="1839584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656" t="-7143" b="-1964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0" name="Группа 159"/>
            <p:cNvGrpSpPr/>
            <p:nvPr/>
          </p:nvGrpSpPr>
          <p:grpSpPr>
            <a:xfrm>
              <a:off x="179512" y="1594762"/>
              <a:ext cx="8784976" cy="2178644"/>
              <a:chOff x="179512" y="1583984"/>
              <a:chExt cx="8784976" cy="2560795"/>
            </a:xfrm>
          </p:grpSpPr>
          <p:sp>
            <p:nvSpPr>
              <p:cNvPr id="157" name="Прямоугольник 156"/>
              <p:cNvSpPr/>
              <p:nvPr/>
            </p:nvSpPr>
            <p:spPr>
              <a:xfrm>
                <a:off x="179512" y="2302531"/>
                <a:ext cx="8784976" cy="1842248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79512" y="1583984"/>
                <a:ext cx="8784976" cy="75970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Если функция монотонна на отрезке </a:t>
                </a:r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[a; b], </a:t>
                </a:r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то набольшее и наименьшее значения  она достигает на концах отрезка </a:t>
                </a:r>
                <a:r>
                  <a:rPr lang="en-US" b="1" dirty="0">
                    <a:latin typeface="Cambria Math" pitchFamily="18" charset="0"/>
                    <a:ea typeface="Cambria Math" pitchFamily="18" charset="0"/>
                  </a:rPr>
                  <a:t>[a; b</a:t>
                </a:r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]</a:t>
                </a:r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</a:p>
            </p:txBody>
          </p:sp>
          <p:cxnSp>
            <p:nvCxnSpPr>
              <p:cNvPr id="159" name="Прямая соединительная линия 158"/>
              <p:cNvCxnSpPr>
                <a:stCxn id="3" idx="2"/>
                <a:endCxn id="157" idx="2"/>
              </p:cNvCxnSpPr>
              <p:nvPr/>
            </p:nvCxnSpPr>
            <p:spPr>
              <a:xfrm>
                <a:off x="4572000" y="2343686"/>
                <a:ext cx="0" cy="1801093"/>
              </a:xfrm>
              <a:prstGeom prst="line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1" name="Левая круглая скобка 160"/>
            <p:cNvSpPr/>
            <p:nvPr/>
          </p:nvSpPr>
          <p:spPr>
            <a:xfrm>
              <a:off x="1920189" y="2513214"/>
              <a:ext cx="131531" cy="873800"/>
            </a:xfrm>
            <a:prstGeom prst="leftBracke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Левая круглая скобка 161"/>
            <p:cNvSpPr/>
            <p:nvPr/>
          </p:nvSpPr>
          <p:spPr>
            <a:xfrm>
              <a:off x="6219507" y="2476551"/>
              <a:ext cx="131531" cy="873800"/>
            </a:xfrm>
            <a:prstGeom prst="leftBracke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194901" y="3997041"/>
            <a:ext cx="8785343" cy="2551492"/>
            <a:chOff x="179145" y="3901844"/>
            <a:chExt cx="8785343" cy="25514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179145" y="3901844"/>
                  <a:ext cx="8785343" cy="646331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Если функция в точке 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</a:rPr>
                    <a:t>x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</a:rPr>
                    <a:t>0</a:t>
                  </a:r>
                  <a14:m>
                    <m:oMath xmlns:m="http://schemas.openxmlformats.org/officeDocument/2006/math">
                      <m:r>
                        <a:rPr lang="ru-RU" b="1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1" i="1" smtClean="0">
                          <a:latin typeface="Cambria Math"/>
                          <a:ea typeface="Cambria Math"/>
                        </a:rPr>
                        <m:t>∈</m:t>
                      </m:r>
                    </m:oMath>
                  </a14:m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[a; b]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достигает максимума (минимума),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то  в этой точке  функция принимает набольшее 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</a:rPr>
                    <a:t>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(наименьшее) значение  на отрезке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[a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</a:rPr>
                    <a:t>; b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]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.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145" y="3901844"/>
                  <a:ext cx="8785343" cy="646331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484" t="-3604" b="-9910"/>
                  </a:stretch>
                </a:blip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7" name="Группа 146"/>
            <p:cNvGrpSpPr/>
            <p:nvPr/>
          </p:nvGrpSpPr>
          <p:grpSpPr>
            <a:xfrm>
              <a:off x="6772410" y="4617978"/>
              <a:ext cx="2097435" cy="1611134"/>
              <a:chOff x="4966310" y="3098110"/>
              <a:chExt cx="2097435" cy="1611134"/>
            </a:xfrm>
          </p:grpSpPr>
          <p:grpSp>
            <p:nvGrpSpPr>
              <p:cNvPr id="146" name="Группа 145"/>
              <p:cNvGrpSpPr/>
              <p:nvPr/>
            </p:nvGrpSpPr>
            <p:grpSpPr>
              <a:xfrm>
                <a:off x="4966310" y="3098110"/>
                <a:ext cx="2097435" cy="1611134"/>
                <a:chOff x="4966310" y="3098110"/>
                <a:chExt cx="2097435" cy="1611134"/>
              </a:xfrm>
            </p:grpSpPr>
            <p:sp>
              <p:nvSpPr>
                <p:cNvPr id="91" name="TextBox 90"/>
                <p:cNvSpPr txBox="1"/>
                <p:nvPr/>
              </p:nvSpPr>
              <p:spPr>
                <a:xfrm>
                  <a:off x="5312343" y="3098110"/>
                  <a:ext cx="3851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6678557" y="4107994"/>
                  <a:ext cx="3851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х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6466909" y="3969000"/>
                  <a:ext cx="27618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latin typeface="Cambria Math" pitchFamily="18" charset="0"/>
                      <a:ea typeface="Cambria Math" pitchFamily="18" charset="0"/>
                    </a:rPr>
                    <a:t>b</a:t>
                  </a:r>
                  <a:endParaRPr lang="ru-RU" sz="14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>
                <a:xfrm>
                  <a:off x="4966310" y="4259101"/>
                  <a:ext cx="69206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r>
                    <a:rPr lang="ru-RU" sz="1400" b="1" baseline="-25000" dirty="0">
                      <a:latin typeface="Cambria Math" pitchFamily="18" charset="0"/>
                      <a:ea typeface="Cambria Math" pitchFamily="18" charset="0"/>
                    </a:rPr>
                    <a:t>наим</a:t>
                  </a:r>
                  <a:endParaRPr lang="ru-RU" sz="1400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grpSp>
              <p:nvGrpSpPr>
                <p:cNvPr id="140" name="Группа 139"/>
                <p:cNvGrpSpPr/>
                <p:nvPr/>
              </p:nvGrpSpPr>
              <p:grpSpPr>
                <a:xfrm>
                  <a:off x="5130696" y="3232716"/>
                  <a:ext cx="1823614" cy="1476528"/>
                  <a:chOff x="5130696" y="3232716"/>
                  <a:chExt cx="1823614" cy="1476528"/>
                </a:xfrm>
              </p:grpSpPr>
              <p:cxnSp>
                <p:nvCxnSpPr>
                  <p:cNvPr id="65" name="Прямая со стрелкой 64"/>
                  <p:cNvCxnSpPr/>
                  <p:nvPr/>
                </p:nvCxnSpPr>
                <p:spPr>
                  <a:xfrm flipV="1">
                    <a:off x="5580112" y="3232716"/>
                    <a:ext cx="0" cy="147652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39" name="Группа 138"/>
                  <p:cNvGrpSpPr/>
                  <p:nvPr/>
                </p:nvGrpSpPr>
                <p:grpSpPr>
                  <a:xfrm>
                    <a:off x="5130696" y="3341523"/>
                    <a:ext cx="1823614" cy="1261489"/>
                    <a:chOff x="5178030" y="3263045"/>
                    <a:chExt cx="1823614" cy="1261489"/>
                  </a:xfrm>
                </p:grpSpPr>
                <p:cxnSp>
                  <p:nvCxnSpPr>
                    <p:cNvPr id="124" name="Прямая соединительная линия 123"/>
                    <p:cNvCxnSpPr/>
                    <p:nvPr/>
                  </p:nvCxnSpPr>
                  <p:spPr>
                    <a:xfrm flipV="1">
                      <a:off x="6561845" y="3772085"/>
                      <a:ext cx="0" cy="430302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8" name="Группа 137"/>
                    <p:cNvGrpSpPr/>
                    <p:nvPr/>
                  </p:nvGrpSpPr>
                  <p:grpSpPr>
                    <a:xfrm>
                      <a:off x="5178030" y="3263045"/>
                      <a:ext cx="1823614" cy="1261489"/>
                      <a:chOff x="5178030" y="3263045"/>
                      <a:chExt cx="1823614" cy="1261489"/>
                    </a:xfrm>
                  </p:grpSpPr>
                  <p:grpSp>
                    <p:nvGrpSpPr>
                      <p:cNvPr id="137" name="Группа 136"/>
                      <p:cNvGrpSpPr/>
                      <p:nvPr/>
                    </p:nvGrpSpPr>
                    <p:grpSpPr>
                      <a:xfrm>
                        <a:off x="5178030" y="3263045"/>
                        <a:ext cx="1823614" cy="1261489"/>
                        <a:chOff x="5195256" y="3277617"/>
                        <a:chExt cx="1823614" cy="1261489"/>
                      </a:xfrm>
                    </p:grpSpPr>
                    <p:grpSp>
                      <p:nvGrpSpPr>
                        <p:cNvPr id="136" name="Группа 135"/>
                        <p:cNvGrpSpPr/>
                        <p:nvPr/>
                      </p:nvGrpSpPr>
                      <p:grpSpPr>
                        <a:xfrm>
                          <a:off x="5195256" y="3277617"/>
                          <a:ext cx="1823614" cy="1261489"/>
                          <a:chOff x="5195256" y="3277617"/>
                          <a:chExt cx="1823614" cy="1261489"/>
                        </a:xfrm>
                      </p:grpSpPr>
                      <p:cxnSp>
                        <p:nvCxnSpPr>
                          <p:cNvPr id="12" name="Прямая со стрелкой 11"/>
                          <p:cNvCxnSpPr/>
                          <p:nvPr/>
                        </p:nvCxnSpPr>
                        <p:spPr>
                          <a:xfrm>
                            <a:off x="5195256" y="4158131"/>
                            <a:ext cx="1823614" cy="0"/>
                          </a:xfrm>
                          <a:prstGeom prst="straightConnector1">
                            <a:avLst/>
                          </a:prstGeom>
                          <a:ln w="28575">
                            <a:solidFill>
                              <a:schemeClr val="tx1"/>
                            </a:solidFill>
                            <a:headEnd type="none" w="med" len="med"/>
                            <a:tailEnd type="triangl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70" name="Полилиния 69"/>
                          <p:cNvSpPr/>
                          <p:nvPr/>
                        </p:nvSpPr>
                        <p:spPr>
                          <a:xfrm flipV="1">
                            <a:off x="5292080" y="3282776"/>
                            <a:ext cx="1481099" cy="1104474"/>
                          </a:xfrm>
                          <a:custGeom>
                            <a:avLst/>
                            <a:gdLst>
                              <a:gd name="connsiteX0" fmla="*/ 0 w 843148"/>
                              <a:gd name="connsiteY0" fmla="*/ 795664 h 795664"/>
                              <a:gd name="connsiteX1" fmla="*/ 475013 w 843148"/>
                              <a:gd name="connsiteY1" fmla="*/ 17 h 795664"/>
                              <a:gd name="connsiteX2" fmla="*/ 843148 w 843148"/>
                              <a:gd name="connsiteY2" fmla="*/ 771914 h 79566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843148" h="795664">
                                <a:moveTo>
                                  <a:pt x="0" y="795664"/>
                                </a:moveTo>
                                <a:cubicBezTo>
                                  <a:pt x="167244" y="399819"/>
                                  <a:pt x="334488" y="3975"/>
                                  <a:pt x="475013" y="17"/>
                                </a:cubicBezTo>
                                <a:cubicBezTo>
                                  <a:pt x="615538" y="-3941"/>
                                  <a:pt x="789709" y="647223"/>
                                  <a:pt x="843148" y="771914"/>
                                </a:cubicBezTo>
                              </a:path>
                            </a:pathLst>
                          </a:custGeom>
                          <a:noFill/>
                          <a:ln w="28575"/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1" name="TextBox 100"/>
                          <p:cNvSpPr txBox="1"/>
                          <p:nvPr/>
                        </p:nvSpPr>
                        <p:spPr>
                          <a:xfrm>
                            <a:off x="5229384" y="3986054"/>
                            <a:ext cx="329369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03" name="TextBox 102"/>
                          <p:cNvSpPr txBox="1"/>
                          <p:nvPr/>
                        </p:nvSpPr>
                        <p:spPr>
                          <a:xfrm>
                            <a:off x="5236071" y="3277617"/>
                            <a:ext cx="344943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cxnSp>
                        <p:nvCxnSpPr>
                          <p:cNvPr id="122" name="Прямая соединительная линия 121"/>
                          <p:cNvCxnSpPr/>
                          <p:nvPr/>
                        </p:nvCxnSpPr>
                        <p:spPr>
                          <a:xfrm flipV="1">
                            <a:off x="5364088" y="3418267"/>
                            <a:ext cx="0" cy="707636"/>
                          </a:xfrm>
                          <a:prstGeom prst="line">
                            <a:avLst/>
                          </a:prstGeom>
                          <a:ln w="12700">
                            <a:solidFill>
                              <a:schemeClr val="tx1"/>
                            </a:solidFill>
                            <a:prstDash val="dash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27" name="Прямая соединительная линия 126"/>
                          <p:cNvCxnSpPr/>
                          <p:nvPr/>
                        </p:nvCxnSpPr>
                        <p:spPr>
                          <a:xfrm>
                            <a:off x="5606483" y="3772085"/>
                            <a:ext cx="1030775" cy="0"/>
                          </a:xfrm>
                          <a:prstGeom prst="line">
                            <a:avLst/>
                          </a:prstGeom>
                          <a:ln w="12700">
                            <a:solidFill>
                              <a:schemeClr val="tx1"/>
                            </a:solidFill>
                            <a:prstDash val="dash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32" name="TextBox 131"/>
                          <p:cNvSpPr txBox="1"/>
                          <p:nvPr/>
                        </p:nvSpPr>
                        <p:spPr>
                          <a:xfrm>
                            <a:off x="5974211" y="4228754"/>
                            <a:ext cx="291460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33" name="TextBox 132"/>
                          <p:cNvSpPr txBox="1"/>
                          <p:nvPr/>
                        </p:nvSpPr>
                        <p:spPr>
                          <a:xfrm>
                            <a:off x="6414816" y="3619979"/>
                            <a:ext cx="344943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34" name="TextBox 133"/>
                          <p:cNvSpPr txBox="1"/>
                          <p:nvPr/>
                        </p:nvSpPr>
                        <p:spPr>
                          <a:xfrm>
                            <a:off x="5974211" y="3999996"/>
                            <a:ext cx="385188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35" name="TextBox 134"/>
                          <p:cNvSpPr txBox="1"/>
                          <p:nvPr/>
                        </p:nvSpPr>
                        <p:spPr>
                          <a:xfrm>
                            <a:off x="6417964" y="3999995"/>
                            <a:ext cx="227010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43" name="TextBox 142"/>
                          <p:cNvSpPr txBox="1"/>
                          <p:nvPr/>
                        </p:nvSpPr>
                        <p:spPr>
                          <a:xfrm>
                            <a:off x="5501128" y="3282776"/>
                            <a:ext cx="329369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44" name="TextBox 143"/>
                          <p:cNvSpPr txBox="1"/>
                          <p:nvPr/>
                        </p:nvSpPr>
                        <p:spPr>
                          <a:xfrm>
                            <a:off x="5501129" y="3612725"/>
                            <a:ext cx="329369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45" name="TextBox 144"/>
                          <p:cNvSpPr txBox="1"/>
                          <p:nvPr/>
                        </p:nvSpPr>
                        <p:spPr>
                          <a:xfrm>
                            <a:off x="5501129" y="4231329"/>
                            <a:ext cx="329369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400" b="1" dirty="0" smtClean="0"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4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89" name="Прямая соединительная линия 88"/>
                        <p:cNvCxnSpPr/>
                        <p:nvPr/>
                      </p:nvCxnSpPr>
                      <p:spPr>
                        <a:xfrm>
                          <a:off x="5400445" y="3436664"/>
                          <a:ext cx="206038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90" name="Прямая соединительная линия 89"/>
                      <p:cNvCxnSpPr/>
                      <p:nvPr/>
                    </p:nvCxnSpPr>
                    <p:spPr>
                      <a:xfrm flipV="1">
                        <a:off x="6104644" y="4098176"/>
                        <a:ext cx="0" cy="269894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Прямая соединительная линия 128"/>
                      <p:cNvCxnSpPr/>
                      <p:nvPr/>
                    </p:nvCxnSpPr>
                    <p:spPr>
                      <a:xfrm>
                        <a:off x="5563788" y="4409857"/>
                        <a:ext cx="565382" cy="0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sp>
              <p:nvSpPr>
                <p:cNvPr id="142" name="TextBox 141"/>
                <p:cNvSpPr txBox="1"/>
                <p:nvPr/>
              </p:nvSpPr>
              <p:spPr>
                <a:xfrm>
                  <a:off x="5563618" y="3313571"/>
                  <a:ext cx="69206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latin typeface="Cambria Math" pitchFamily="18" charset="0"/>
                      <a:ea typeface="Cambria Math" pitchFamily="18" charset="0"/>
                    </a:rPr>
                    <a:t>y</a:t>
                  </a:r>
                  <a:r>
                    <a:rPr lang="ru-RU" sz="1400" b="1" baseline="-25000" dirty="0">
                      <a:latin typeface="Cambria Math" pitchFamily="18" charset="0"/>
                      <a:ea typeface="Cambria Math" pitchFamily="18" charset="0"/>
                    </a:rPr>
                    <a:t>наиб</a:t>
                  </a:r>
                  <a:endParaRPr lang="ru-RU" sz="1400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  <p:sp>
            <p:nvSpPr>
              <p:cNvPr id="95" name="TextBox 94"/>
              <p:cNvSpPr txBox="1"/>
              <p:nvPr/>
            </p:nvSpPr>
            <p:spPr>
              <a:xfrm>
                <a:off x="5911843" y="3880683"/>
                <a:ext cx="419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>
                    <a:latin typeface="Cambria Math" pitchFamily="18" charset="0"/>
                    <a:ea typeface="Cambria Math" pitchFamily="18" charset="0"/>
                  </a:rPr>
                  <a:t>x</a:t>
                </a:r>
                <a:r>
                  <a:rPr lang="ru-RU" sz="1600" b="1" baseline="-25000" dirty="0" smtClean="0">
                    <a:latin typeface="Cambria Math" pitchFamily="18" charset="0"/>
                    <a:ea typeface="Cambria Math" pitchFamily="18" charset="0"/>
                  </a:rPr>
                  <a:t>0</a:t>
                </a:r>
                <a:endParaRPr lang="ru-RU" sz="16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5106492" y="3928181"/>
                <a:ext cx="3851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b="1" dirty="0" smtClean="0">
                    <a:latin typeface="Cambria Math" pitchFamily="18" charset="0"/>
                    <a:ea typeface="Cambria Math" pitchFamily="18" charset="0"/>
                  </a:rPr>
                  <a:t>а</a:t>
                </a:r>
                <a:endParaRPr lang="ru-RU" sz="14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grpSp>
          <p:nvGrpSpPr>
            <p:cNvPr id="118" name="Группа 117"/>
            <p:cNvGrpSpPr/>
            <p:nvPr/>
          </p:nvGrpSpPr>
          <p:grpSpPr>
            <a:xfrm>
              <a:off x="2524402" y="4680069"/>
              <a:ext cx="2036931" cy="1549043"/>
              <a:chOff x="4509550" y="2955715"/>
              <a:chExt cx="2036931" cy="1549043"/>
            </a:xfrm>
          </p:grpSpPr>
          <p:grpSp>
            <p:nvGrpSpPr>
              <p:cNvPr id="117" name="Группа 116"/>
              <p:cNvGrpSpPr/>
              <p:nvPr/>
            </p:nvGrpSpPr>
            <p:grpSpPr>
              <a:xfrm>
                <a:off x="4509550" y="2955715"/>
                <a:ext cx="2036931" cy="1549043"/>
                <a:chOff x="4499832" y="2966275"/>
                <a:chExt cx="2036931" cy="1549043"/>
              </a:xfrm>
            </p:grpSpPr>
            <p:grpSp>
              <p:nvGrpSpPr>
                <p:cNvPr id="116" name="Группа 115"/>
                <p:cNvGrpSpPr/>
                <p:nvPr/>
              </p:nvGrpSpPr>
              <p:grpSpPr>
                <a:xfrm>
                  <a:off x="4499832" y="2966275"/>
                  <a:ext cx="2036931" cy="1549043"/>
                  <a:chOff x="4499832" y="2966275"/>
                  <a:chExt cx="2036931" cy="1549043"/>
                </a:xfrm>
              </p:grpSpPr>
              <p:grpSp>
                <p:nvGrpSpPr>
                  <p:cNvPr id="104" name="Группа 103"/>
                  <p:cNvGrpSpPr/>
                  <p:nvPr/>
                </p:nvGrpSpPr>
                <p:grpSpPr>
                  <a:xfrm>
                    <a:off x="4766007" y="2966275"/>
                    <a:ext cx="1770756" cy="1549043"/>
                    <a:chOff x="4766007" y="2966275"/>
                    <a:chExt cx="1770756" cy="1549043"/>
                  </a:xfrm>
                </p:grpSpPr>
                <p:sp>
                  <p:nvSpPr>
                    <p:cNvPr id="4" name="TextBox 3"/>
                    <p:cNvSpPr txBox="1"/>
                    <p:nvPr/>
                  </p:nvSpPr>
                  <p:spPr>
                    <a:xfrm>
                      <a:off x="5023522" y="2966275"/>
                      <a:ext cx="38518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cxnSp>
                  <p:nvCxnSpPr>
                    <p:cNvPr id="62" name="Прямая со стрелкой 61"/>
                    <p:cNvCxnSpPr/>
                    <p:nvPr/>
                  </p:nvCxnSpPr>
                  <p:spPr>
                    <a:xfrm flipV="1">
                      <a:off x="5076056" y="3075488"/>
                      <a:ext cx="0" cy="1439830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" name="Прямая со стрелкой 62"/>
                    <p:cNvCxnSpPr/>
                    <p:nvPr/>
                  </p:nvCxnSpPr>
                  <p:spPr>
                    <a:xfrm>
                      <a:off x="4788024" y="3956225"/>
                      <a:ext cx="1584176" cy="0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7" name="Полилиния 66"/>
                    <p:cNvSpPr/>
                    <p:nvPr/>
                  </p:nvSpPr>
                  <p:spPr>
                    <a:xfrm>
                      <a:off x="4766007" y="3404400"/>
                      <a:ext cx="1440159" cy="1051415"/>
                    </a:xfrm>
                    <a:custGeom>
                      <a:avLst/>
                      <a:gdLst>
                        <a:gd name="connsiteX0" fmla="*/ 0 w 843148"/>
                        <a:gd name="connsiteY0" fmla="*/ 795664 h 795664"/>
                        <a:gd name="connsiteX1" fmla="*/ 475013 w 843148"/>
                        <a:gd name="connsiteY1" fmla="*/ 17 h 795664"/>
                        <a:gd name="connsiteX2" fmla="*/ 843148 w 843148"/>
                        <a:gd name="connsiteY2" fmla="*/ 771914 h 7956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843148" h="795664">
                          <a:moveTo>
                            <a:pt x="0" y="795664"/>
                          </a:moveTo>
                          <a:cubicBezTo>
                            <a:pt x="167244" y="399819"/>
                            <a:pt x="334488" y="3975"/>
                            <a:pt x="475013" y="17"/>
                          </a:cubicBezTo>
                          <a:cubicBezTo>
                            <a:pt x="615538" y="-3941"/>
                            <a:pt x="789709" y="647223"/>
                            <a:pt x="843148" y="771914"/>
                          </a:cubicBezTo>
                        </a:path>
                      </a:pathLst>
                    </a:custGeom>
                    <a:noFill/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77" name="Прямая соединительная линия 76"/>
                    <p:cNvCxnSpPr/>
                    <p:nvPr/>
                  </p:nvCxnSpPr>
                  <p:spPr>
                    <a:xfrm flipV="1">
                      <a:off x="6095499" y="3907507"/>
                      <a:ext cx="0" cy="320964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Прямая соединительная линия 77"/>
                    <p:cNvCxnSpPr/>
                    <p:nvPr/>
                  </p:nvCxnSpPr>
                  <p:spPr>
                    <a:xfrm>
                      <a:off x="5064724" y="4228471"/>
                      <a:ext cx="1030775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Прямая соединительная линия 79"/>
                    <p:cNvCxnSpPr/>
                    <p:nvPr/>
                  </p:nvCxnSpPr>
                  <p:spPr>
                    <a:xfrm>
                      <a:off x="5064722" y="3647071"/>
                      <a:ext cx="151394" cy="1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Прямая соединительная линия 83"/>
                    <p:cNvCxnSpPr/>
                    <p:nvPr/>
                  </p:nvCxnSpPr>
                  <p:spPr>
                    <a:xfrm flipV="1">
                      <a:off x="5562464" y="3360857"/>
                      <a:ext cx="0" cy="595368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Прямая соединительная линия 84"/>
                    <p:cNvCxnSpPr/>
                    <p:nvPr/>
                  </p:nvCxnSpPr>
                  <p:spPr>
                    <a:xfrm flipV="1">
                      <a:off x="5216116" y="3647071"/>
                      <a:ext cx="0" cy="28985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92" name="TextBox 91"/>
                    <p:cNvSpPr txBox="1"/>
                    <p:nvPr/>
                  </p:nvSpPr>
                  <p:spPr>
                    <a:xfrm>
                      <a:off x="6151575" y="3870468"/>
                      <a:ext cx="38518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 smtClean="0">
                          <a:latin typeface="Cambria Math" pitchFamily="18" charset="0"/>
                          <a:ea typeface="Cambria Math" pitchFamily="18" charset="0"/>
                        </a:rPr>
                        <a:t>х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p:grpSp>
              <p:sp>
                <p:nvSpPr>
                  <p:cNvPr id="94" name="TextBox 93"/>
                  <p:cNvSpPr txBox="1"/>
                  <p:nvPr/>
                </p:nvSpPr>
                <p:spPr>
                  <a:xfrm>
                    <a:off x="5406625" y="3881709"/>
                    <a:ext cx="39662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x</a:t>
                    </a:r>
                    <a:r>
                      <a:rPr lang="ru-RU" sz="1600" b="1" baseline="-25000" dirty="0" smtClean="0">
                        <a:latin typeface="Cambria Math" pitchFamily="18" charset="0"/>
                        <a:ea typeface="Cambria Math" pitchFamily="18" charset="0"/>
                      </a:rPr>
                      <a:t>0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97" name="TextBox 96"/>
                  <p:cNvSpPr txBox="1"/>
                  <p:nvPr/>
                </p:nvSpPr>
                <p:spPr>
                  <a:xfrm>
                    <a:off x="5966597" y="3661878"/>
                    <a:ext cx="28657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>
                        <a:latin typeface="Cambria Math" pitchFamily="18" charset="0"/>
                        <a:ea typeface="Cambria Math" pitchFamily="18" charset="0"/>
                      </a:rPr>
                      <a:t>b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0" name="TextBox 99"/>
                  <p:cNvSpPr txBox="1"/>
                  <p:nvPr/>
                </p:nvSpPr>
                <p:spPr>
                  <a:xfrm>
                    <a:off x="5076056" y="3791996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4932040" y="3482925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4932040" y="3247115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5430910" y="3791996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8" name="TextBox 107"/>
                  <p:cNvSpPr txBox="1"/>
                  <p:nvPr/>
                </p:nvSpPr>
                <p:spPr>
                  <a:xfrm>
                    <a:off x="5951483" y="3791996"/>
                    <a:ext cx="28803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09" name="TextBox 108"/>
                  <p:cNvSpPr txBox="1"/>
                  <p:nvPr/>
                </p:nvSpPr>
                <p:spPr>
                  <a:xfrm>
                    <a:off x="4499832" y="3980415"/>
                    <a:ext cx="6010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>
                        <a:latin typeface="Cambria Math" pitchFamily="18" charset="0"/>
                        <a:ea typeface="Cambria Math" pitchFamily="18" charset="0"/>
                      </a:rPr>
                      <a:t>y</a:t>
                    </a:r>
                    <a:r>
                      <a:rPr lang="ru-RU" sz="1400" b="1" baseline="-25000" dirty="0">
                        <a:latin typeface="Cambria Math" pitchFamily="18" charset="0"/>
                        <a:ea typeface="Cambria Math" pitchFamily="18" charset="0"/>
                      </a:rPr>
                      <a:t>наим</a:t>
                    </a:r>
                    <a:endParaRPr lang="ru-RU" sz="1400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10" name="TextBox 109"/>
                  <p:cNvSpPr txBox="1"/>
                  <p:nvPr/>
                </p:nvSpPr>
                <p:spPr>
                  <a:xfrm>
                    <a:off x="5076056" y="3504652"/>
                    <a:ext cx="2988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11" name="TextBox 110"/>
                  <p:cNvSpPr txBox="1"/>
                  <p:nvPr/>
                </p:nvSpPr>
                <p:spPr>
                  <a:xfrm>
                    <a:off x="5966597" y="4050986"/>
                    <a:ext cx="2988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12" name="TextBox 111"/>
                  <p:cNvSpPr txBox="1"/>
                  <p:nvPr/>
                </p:nvSpPr>
                <p:spPr>
                  <a:xfrm>
                    <a:off x="4507978" y="3196875"/>
                    <a:ext cx="54804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>
                        <a:latin typeface="Cambria Math" pitchFamily="18" charset="0"/>
                        <a:ea typeface="Cambria Math" pitchFamily="18" charset="0"/>
                      </a:rPr>
                      <a:t>y</a:t>
                    </a:r>
                    <a:r>
                      <a:rPr lang="ru-RU" sz="1400" b="1" baseline="-25000" dirty="0">
                        <a:latin typeface="Cambria Math" pitchFamily="18" charset="0"/>
                        <a:ea typeface="Cambria Math" pitchFamily="18" charset="0"/>
                      </a:rPr>
                      <a:t>наиб</a:t>
                    </a:r>
                    <a:endParaRPr lang="ru-RU" sz="1400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4917916" y="4045739"/>
                    <a:ext cx="2225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entury Gothic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  <p:sp>
              <p:nvSpPr>
                <p:cNvPr id="96" name="TextBox 95"/>
                <p:cNvSpPr txBox="1"/>
                <p:nvPr/>
              </p:nvSpPr>
              <p:spPr>
                <a:xfrm>
                  <a:off x="5100898" y="3644471"/>
                  <a:ext cx="38518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400" b="1" dirty="0" smtClean="0">
                      <a:latin typeface="Cambria Math" pitchFamily="18" charset="0"/>
                      <a:ea typeface="Cambria Math" pitchFamily="18" charset="0"/>
                    </a:rPr>
                    <a:t>а</a:t>
                  </a:r>
                  <a:endParaRPr lang="ru-RU" sz="14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p:grpSp>
          <p:sp>
            <p:nvSpPr>
              <p:cNvPr id="102" name="TextBox 101"/>
              <p:cNvSpPr txBox="1"/>
              <p:nvPr/>
            </p:nvSpPr>
            <p:spPr>
              <a:xfrm>
                <a:off x="5420142" y="3240596"/>
                <a:ext cx="298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1">
                        <a:lumMod val="75000"/>
                      </a:schemeClr>
                    </a:solidFill>
                    <a:latin typeface="Century Gothic"/>
                    <a:ea typeface="Cambria Math" pitchFamily="18" charset="0"/>
                  </a:rPr>
                  <a:t>●</a:t>
                </a:r>
                <a:endParaRPr lang="ru-RU" sz="1400" b="1" dirty="0">
                  <a:solidFill>
                    <a:schemeClr val="accent1">
                      <a:lumMod val="75000"/>
                    </a:schemeClr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20577" y="5642756"/>
              <a:ext cx="144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b="1" baseline="-25000" dirty="0" smtClean="0">
                  <a:latin typeface="Cambria Math" pitchFamily="18" charset="0"/>
                  <a:ea typeface="Cambria Math" pitchFamily="18" charset="0"/>
                </a:rPr>
                <a:t>наиб</a:t>
              </a:r>
              <a:r>
                <a:rPr lang="ru-RU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dirty="0" smtClean="0"/>
                <a:t>= </a:t>
              </a:r>
              <a:r>
                <a:rPr lang="ru-RU" b="1" dirty="0" smtClean="0">
                  <a:latin typeface="Cambria Math" pitchFamily="18" charset="0"/>
                  <a:ea typeface="Cambria Math" pitchFamily="18" charset="0"/>
                </a:rPr>
                <a:t>у(</a:t>
              </a:r>
              <a:r>
                <a:rPr lang="en-US" b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r>
                <a:rPr lang="ru-RU" b="1" baseline="-25000" dirty="0" smtClean="0">
                  <a:latin typeface="Cambria Math" pitchFamily="18" charset="0"/>
                  <a:ea typeface="Cambria Math" pitchFamily="18" charset="0"/>
                </a:rPr>
                <a:t>0</a:t>
              </a:r>
              <a:r>
                <a:rPr lang="en-US" b="1" dirty="0" smtClean="0">
                  <a:latin typeface="Cambria Math" pitchFamily="18" charset="0"/>
                  <a:ea typeface="Cambria Math" pitchFamily="18" charset="0"/>
                </a:rPr>
                <a:t>)</a:t>
              </a:r>
              <a:r>
                <a:rPr lang="ru-RU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b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42195" y="5647081"/>
              <a:ext cx="1546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Cambria Math" pitchFamily="18" charset="0"/>
                  <a:ea typeface="Cambria Math" pitchFamily="18" charset="0"/>
                </a:rPr>
                <a:t>у</a:t>
              </a:r>
              <a:r>
                <a:rPr lang="ru-RU" b="1" baseline="-25000" dirty="0" smtClean="0">
                  <a:latin typeface="Cambria Math" pitchFamily="18" charset="0"/>
                  <a:ea typeface="Cambria Math" pitchFamily="18" charset="0"/>
                </a:rPr>
                <a:t>наим</a:t>
              </a:r>
              <a:r>
                <a:rPr lang="ru-RU" dirty="0" smtClean="0"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dirty="0" smtClean="0"/>
                <a:t>= </a:t>
              </a:r>
              <a:r>
                <a:rPr lang="ru-RU" b="1" dirty="0" smtClean="0">
                  <a:latin typeface="Cambria Math" pitchFamily="18" charset="0"/>
                  <a:ea typeface="Cambria Math" pitchFamily="18" charset="0"/>
                </a:rPr>
                <a:t>у(</a:t>
              </a:r>
              <a:r>
                <a:rPr lang="en-US" b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r>
                <a:rPr lang="en-US" b="1" baseline="-25000" dirty="0" smtClean="0">
                  <a:latin typeface="Cambria Math" pitchFamily="18" charset="0"/>
                  <a:ea typeface="Cambria Math" pitchFamily="18" charset="0"/>
                </a:rPr>
                <a:t>0</a:t>
              </a:r>
              <a:r>
                <a:rPr lang="en-US" b="1" dirty="0" smtClean="0">
                  <a:latin typeface="Cambria Math" pitchFamily="18" charset="0"/>
                  <a:ea typeface="Cambria Math" pitchFamily="18" charset="0"/>
                </a:rPr>
                <a:t>)</a:t>
              </a:r>
              <a:r>
                <a:rPr lang="ru-RU" b="1" dirty="0" smtClean="0">
                  <a:latin typeface="Cambria Math" pitchFamily="18" charset="0"/>
                  <a:ea typeface="Cambria Math" pitchFamily="18" charset="0"/>
                </a:rPr>
                <a:t> </a:t>
              </a:r>
              <a:endParaRPr lang="ru-RU" b="1" dirty="0">
                <a:latin typeface="Cambria Math" pitchFamily="18" charset="0"/>
                <a:ea typeface="Cambria Math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4" name="TextBox 163"/>
                <p:cNvSpPr txBox="1"/>
                <p:nvPr/>
              </p:nvSpPr>
              <p:spPr>
                <a:xfrm>
                  <a:off x="662931" y="4729754"/>
                  <a:ext cx="165618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latin typeface="Cambria Math" pitchFamily="18" charset="0"/>
                      <a:ea typeface="Cambria Math" pitchFamily="18" charset="0"/>
                    </a:rPr>
                    <a:t>х</a:t>
                  </a:r>
                  <a:r>
                    <a:rPr lang="en-US" b="1" baseline="-25000" dirty="0">
                      <a:latin typeface="Cambria Math" pitchFamily="18" charset="0"/>
                      <a:ea typeface="Cambria Math" pitchFamily="18" charset="0"/>
                    </a:rPr>
                    <a:t>0 </a:t>
                  </a:r>
                  <a14:m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  <a:ea typeface="Cambria Math"/>
                        </a:rPr>
                        <m:t>∈</m:t>
                      </m:r>
                    </m:oMath>
                  </a14:m>
                  <a:r>
                    <a:rPr lang="en-US" b="1" dirty="0">
                      <a:latin typeface="Cambria Math" pitchFamily="18" charset="0"/>
                      <a:ea typeface="Cambria Math" pitchFamily="18" charset="0"/>
                    </a:rPr>
                    <a:t> [a; b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]</a:t>
                  </a:r>
                  <a:endParaRPr lang="ru-RU" b="1" dirty="0" smtClean="0">
                    <a:latin typeface="Cambria Math" pitchFamily="18" charset="0"/>
                    <a:ea typeface="Cambria Math" pitchFamily="18" charset="0"/>
                  </a:endParaRPr>
                </a:p>
                <a:p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х</a:t>
                  </a:r>
                  <a:r>
                    <a:rPr lang="en-US" b="1" baseline="-25000" dirty="0" smtClean="0">
                      <a:latin typeface="Cambria Math" pitchFamily="18" charset="0"/>
                      <a:ea typeface="Cambria Math" pitchFamily="18" charset="0"/>
                    </a:rPr>
                    <a:t>0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-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максимум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mc:Choice>
          <mc:Fallback xmlns="">
            <p:sp>
              <p:nvSpPr>
                <p:cNvPr id="164" name="TextBox 1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931" y="4729754"/>
                  <a:ext cx="1656185" cy="646331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2941" t="-5607" b="-1215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TextBox 164"/>
                <p:cNvSpPr txBox="1"/>
                <p:nvPr/>
              </p:nvSpPr>
              <p:spPr>
                <a:xfrm>
                  <a:off x="5532715" y="5299477"/>
                  <a:ext cx="33316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2400" b="1" i="1" smtClean="0">
                            <a:latin typeface="Cambria Math"/>
                            <a:ea typeface="Cambria Math"/>
                          </a:rPr>
                          <m:t>⇓</m:t>
                        </m:r>
                      </m:oMath>
                    </m:oMathPara>
                  </a14:m>
                  <a:endParaRPr lang="ru-RU" sz="2400" b="1" dirty="0"/>
                </a:p>
              </p:txBody>
            </p:sp>
          </mc:Choice>
          <mc:Fallback xmlns="">
            <p:sp>
              <p:nvSpPr>
                <p:cNvPr id="165" name="TextBox 1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2715" y="5299477"/>
                  <a:ext cx="333163" cy="46166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5455" r="-1454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TextBox 165"/>
                <p:cNvSpPr txBox="1"/>
                <p:nvPr/>
              </p:nvSpPr>
              <p:spPr>
                <a:xfrm>
                  <a:off x="5080100" y="4711310"/>
                  <a:ext cx="165618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latin typeface="Cambria Math" pitchFamily="18" charset="0"/>
                      <a:ea typeface="Cambria Math" pitchFamily="18" charset="0"/>
                    </a:rPr>
                    <a:t>х</a:t>
                  </a:r>
                  <a:r>
                    <a:rPr lang="en-US" b="1" baseline="-25000" dirty="0">
                      <a:latin typeface="Cambria Math" pitchFamily="18" charset="0"/>
                      <a:ea typeface="Cambria Math" pitchFamily="18" charset="0"/>
                    </a:rPr>
                    <a:t>0 </a:t>
                  </a:r>
                  <a14:m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  <a:ea typeface="Cambria Math"/>
                        </a:rPr>
                        <m:t>∈</m:t>
                      </m:r>
                    </m:oMath>
                  </a14:m>
                  <a:r>
                    <a:rPr lang="en-US" b="1" dirty="0">
                      <a:latin typeface="Cambria Math" pitchFamily="18" charset="0"/>
                      <a:ea typeface="Cambria Math" pitchFamily="18" charset="0"/>
                    </a:rPr>
                    <a:t> [a; b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]</a:t>
                  </a:r>
                  <a:endParaRPr lang="ru-RU" b="1" dirty="0" smtClean="0">
                    <a:latin typeface="Cambria Math" pitchFamily="18" charset="0"/>
                    <a:ea typeface="Cambria Math" pitchFamily="18" charset="0"/>
                  </a:endParaRPr>
                </a:p>
                <a:p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х</a:t>
                  </a:r>
                  <a:r>
                    <a:rPr lang="en-US" b="1" baseline="-25000" dirty="0" smtClean="0">
                      <a:latin typeface="Cambria Math" pitchFamily="18" charset="0"/>
                      <a:ea typeface="Cambria Math" pitchFamily="18" charset="0"/>
                    </a:rPr>
                    <a:t>0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-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минимум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mc:Choice>
          <mc:Fallback xmlns="">
            <p:sp>
              <p:nvSpPr>
                <p:cNvPr id="166" name="TextBox 1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0100" y="4711310"/>
                  <a:ext cx="1656185" cy="646331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3309" t="-5660" b="-1320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8" name="TextBox 167"/>
                <p:cNvSpPr txBox="1"/>
                <p:nvPr/>
              </p:nvSpPr>
              <p:spPr>
                <a:xfrm>
                  <a:off x="1156580" y="5324806"/>
                  <a:ext cx="33316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2400" b="1" i="1" smtClean="0">
                            <a:latin typeface="Cambria Math"/>
                            <a:ea typeface="Cambria Math"/>
                          </a:rPr>
                          <m:t>⇓</m:t>
                        </m:r>
                      </m:oMath>
                    </m:oMathPara>
                  </a14:m>
                  <a:endParaRPr lang="ru-RU" sz="2400" b="1" dirty="0"/>
                </a:p>
              </p:txBody>
            </p:sp>
          </mc:Choice>
          <mc:Fallback xmlns="">
            <p:sp>
              <p:nvSpPr>
                <p:cNvPr id="168" name="TextBox 1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6580" y="5324806"/>
                  <a:ext cx="333163" cy="4616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5455" r="-1454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0" name="Прямая соединительная линия 169"/>
            <p:cNvCxnSpPr>
              <a:stCxn id="172" idx="2"/>
            </p:cNvCxnSpPr>
            <p:nvPr/>
          </p:nvCxnSpPr>
          <p:spPr>
            <a:xfrm flipV="1">
              <a:off x="4571817" y="4534051"/>
              <a:ext cx="183" cy="1919285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Прямоугольник 171"/>
            <p:cNvSpPr/>
            <p:nvPr/>
          </p:nvSpPr>
          <p:spPr>
            <a:xfrm>
              <a:off x="179145" y="4534051"/>
              <a:ext cx="8785343" cy="1919285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1749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66150090"/>
                  </p:ext>
                </p:extLst>
              </p:nvPr>
            </p:nvGraphicFramePr>
            <p:xfrm>
              <a:off x="467544" y="1615368"/>
              <a:ext cx="8229600" cy="500380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898776"/>
                    <a:gridCol w="4330824"/>
                  </a:tblGrid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Алгоритм нахождения наибольшего и наименьшего значений функции  у =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 на отрезке [а;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b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]</a:t>
                          </a:r>
                          <a:endParaRPr lang="ru-RU" sz="1800" b="1" kern="1200" dirty="0" smtClean="0">
                            <a:solidFill>
                              <a:schemeClr val="lt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и </a:t>
                          </a:r>
                          <a:r>
                            <a:rPr lang="ru-RU" b="1" dirty="0" err="1" smtClean="0">
                              <a:latin typeface="Cambria Math" pitchFamily="18" charset="0"/>
                              <a:ea typeface="Cambria Math" pitchFamily="18" charset="0"/>
                            </a:rPr>
                            <a:t>геомотрическая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интерпретации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1. Найти производную функции 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  <a:endParaRPr lang="ru-RU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2. Найти точки экстремума функции на отрезке [а ;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b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]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 = 0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;</a:t>
                          </a:r>
                          <a:r>
                            <a:rPr lang="en-US" sz="1800" b="1" kern="1200" baseline="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х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…, 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sz="1800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n</a:t>
                          </a:r>
                          <a:r>
                            <a:rPr lang="ru-RU" sz="18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- экстремумы функции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sz="1800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i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,</a:t>
                          </a:r>
                          <a:r>
                            <a:rPr lang="en-US" sz="1800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…,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х</a:t>
                          </a:r>
                          <a:r>
                            <a:rPr lang="en-US" b="1" baseline="-25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j </a:t>
                          </a:r>
                          <a14:m>
                            <m:oMath xmlns:m="http://schemas.openxmlformats.org/officeDocument/2006/math">
                              <m:r>
                                <a:rPr lang="en-US" b="1" dirty="0" smtClean="0">
                                  <a:latin typeface="Cambria Math" pitchFamily="18" charset="0"/>
                                  <a:ea typeface="Cambria Math" pitchFamily="18" charset="0"/>
                                </a:rPr>
                                <m:t>∈</m:t>
                              </m:r>
                            </m:oMath>
                          </a14:m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[a; b]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3. Вычислить значения функции в точках экстремума и на концах отрезка</a:t>
                          </a:r>
                          <a:endParaRPr lang="ru-RU" sz="1800" b="1" kern="1200" dirty="0" smtClean="0">
                            <a:solidFill>
                              <a:schemeClr val="dk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sz="1800" b="1" kern="1200" baseline="-250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i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),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…, f(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х</a:t>
                          </a:r>
                          <a:r>
                            <a:rPr lang="en-US" sz="1800" b="1" kern="1200" baseline="-250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j 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</a:p>
                        <a:p>
                          <a:pPr algn="ctr"/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f(a), f(b)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4. Сравнить полученные значения и выбрать среди них наименьшее и наибольшее</a:t>
                          </a:r>
                          <a:endParaRPr lang="en-US" sz="18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8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66150090"/>
                  </p:ext>
                </p:extLst>
              </p:nvPr>
            </p:nvGraphicFramePr>
            <p:xfrm>
              <a:off x="467544" y="1615368"/>
              <a:ext cx="8229600" cy="500380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898776"/>
                    <a:gridCol w="4330824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Алгоритм нахождения наибольшего и наименьшего значений функции  у =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 на отрезке [а;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b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]</a:t>
                          </a:r>
                          <a:endParaRPr lang="ru-RU" sz="1800" b="1" kern="1200" dirty="0" smtClean="0">
                            <a:solidFill>
                              <a:schemeClr val="lt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Аналитическая</a:t>
                          </a:r>
                          <a:r>
                            <a:rPr lang="ru-RU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и </a:t>
                          </a:r>
                          <a:r>
                            <a:rPr lang="ru-RU" b="1" dirty="0" err="1" smtClean="0">
                              <a:latin typeface="Cambria Math" pitchFamily="18" charset="0"/>
                              <a:ea typeface="Cambria Math" pitchFamily="18" charset="0"/>
                            </a:rPr>
                            <a:t>геомотрическая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интерпретации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1. Найти производную функции 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'(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  <a:endParaRPr lang="ru-RU" b="1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2. Найти точки экстремума функции на отрезке [а ; 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b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]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0282" t="-206667" b="-480952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3. Вычислить значения функции в точках экстремума и на концах отрезка</a:t>
                          </a:r>
                          <a:endParaRPr lang="ru-RU" sz="1800" b="1" kern="1200" dirty="0" smtClean="0">
                            <a:solidFill>
                              <a:schemeClr val="dk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r>
                            <a:rPr lang="en-US" sz="1800" b="1" kern="1200" baseline="-250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i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),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…, f(</a:t>
                          </a:r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х</a:t>
                          </a:r>
                          <a:r>
                            <a:rPr lang="en-US" sz="1800" b="1" kern="1200" baseline="-250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j 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)</a:t>
                          </a:r>
                        </a:p>
                        <a:p>
                          <a:pPr algn="ctr"/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f(a), f(b)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2164080">
                    <a:tc>
                      <a:txBody>
                        <a:bodyPr/>
                        <a:lstStyle/>
                        <a:p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4. Сравнить полученные значения и выбрать среди них наименьшее и наибольшее</a:t>
                          </a:r>
                          <a:endParaRPr lang="en-US" sz="18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8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kern="120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en-US" sz="1600" b="1" dirty="0" smtClean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  <a:p>
                          <a:endParaRPr lang="ru-RU" sz="1600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9144000" cy="1111664"/>
          </a:xfrm>
        </p:spPr>
        <p:txBody>
          <a:bodyPr>
            <a:noAutofit/>
          </a:bodyPr>
          <a:lstStyle/>
          <a:p>
            <a:r>
              <a:rPr lang="ru-RU" sz="2800" b="1" dirty="0"/>
              <a:t>Таблица </a:t>
            </a:r>
            <a:r>
              <a:rPr lang="ru-RU" sz="2800" b="1" dirty="0" smtClean="0"/>
              <a:t>12. Нахождение наибольшего </a:t>
            </a:r>
            <a:r>
              <a:rPr lang="ru-RU" sz="2800" b="1" dirty="0"/>
              <a:t>и </a:t>
            </a:r>
            <a:r>
              <a:rPr lang="ru-RU" sz="2800" b="1" dirty="0" smtClean="0"/>
              <a:t>наименьшего значений </a:t>
            </a:r>
            <a:r>
              <a:rPr lang="ru-RU" sz="2800" b="1" dirty="0"/>
              <a:t>непрерывной функции на промежутке </a:t>
            </a:r>
            <a:r>
              <a:rPr lang="en-US" sz="2800" b="1" dirty="0"/>
              <a:t>[a; b]</a:t>
            </a:r>
            <a:r>
              <a:rPr lang="ru-RU" sz="2800" b="1" dirty="0"/>
              <a:t>.</a:t>
            </a:r>
            <a:endParaRPr lang="ru-RU" sz="2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355976" y="1628800"/>
            <a:ext cx="0" cy="496794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Группа 76"/>
          <p:cNvGrpSpPr/>
          <p:nvPr/>
        </p:nvGrpSpPr>
        <p:grpSpPr>
          <a:xfrm>
            <a:off x="4383561" y="4459724"/>
            <a:ext cx="4328115" cy="2137018"/>
            <a:chOff x="4416861" y="4397485"/>
            <a:chExt cx="4328115" cy="2137018"/>
          </a:xfrm>
        </p:grpSpPr>
        <p:grpSp>
          <p:nvGrpSpPr>
            <p:cNvPr id="75" name="Группа 74"/>
            <p:cNvGrpSpPr/>
            <p:nvPr/>
          </p:nvGrpSpPr>
          <p:grpSpPr>
            <a:xfrm>
              <a:off x="4416861" y="4397485"/>
              <a:ext cx="4328115" cy="2137018"/>
              <a:chOff x="4118118" y="4340032"/>
              <a:chExt cx="4328115" cy="2137018"/>
            </a:xfrm>
          </p:grpSpPr>
          <p:grpSp>
            <p:nvGrpSpPr>
              <p:cNvPr id="72" name="Группа 71"/>
              <p:cNvGrpSpPr/>
              <p:nvPr/>
            </p:nvGrpSpPr>
            <p:grpSpPr>
              <a:xfrm>
                <a:off x="5067997" y="4464912"/>
                <a:ext cx="3378236" cy="2012138"/>
                <a:chOff x="4891324" y="4297182"/>
                <a:chExt cx="3378236" cy="2012138"/>
              </a:xfrm>
            </p:grpSpPr>
            <p:sp>
              <p:nvSpPr>
                <p:cNvPr id="3" name="Прямоугольник 2"/>
                <p:cNvSpPr/>
                <p:nvPr/>
              </p:nvSpPr>
              <p:spPr>
                <a:xfrm>
                  <a:off x="5579008" y="4509120"/>
                  <a:ext cx="2306350" cy="180020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71" name="Группа 70"/>
                <p:cNvGrpSpPr/>
                <p:nvPr/>
              </p:nvGrpSpPr>
              <p:grpSpPr>
                <a:xfrm>
                  <a:off x="4891324" y="4297182"/>
                  <a:ext cx="3378236" cy="2000255"/>
                  <a:chOff x="4891324" y="4297182"/>
                  <a:chExt cx="3378236" cy="2000255"/>
                </a:xfrm>
              </p:grpSpPr>
              <p:grpSp>
                <p:nvGrpSpPr>
                  <p:cNvPr id="70" name="Группа 69"/>
                  <p:cNvGrpSpPr/>
                  <p:nvPr/>
                </p:nvGrpSpPr>
                <p:grpSpPr>
                  <a:xfrm>
                    <a:off x="4891324" y="4297182"/>
                    <a:ext cx="3378236" cy="2000255"/>
                    <a:chOff x="4891324" y="4297182"/>
                    <a:chExt cx="3378236" cy="2000255"/>
                  </a:xfrm>
                </p:grpSpPr>
                <p:grpSp>
                  <p:nvGrpSpPr>
                    <p:cNvPr id="58" name="Группа 57"/>
                    <p:cNvGrpSpPr/>
                    <p:nvPr/>
                  </p:nvGrpSpPr>
                  <p:grpSpPr>
                    <a:xfrm>
                      <a:off x="4891324" y="4497237"/>
                      <a:ext cx="3281057" cy="1800200"/>
                      <a:chOff x="4808972" y="4509120"/>
                      <a:chExt cx="3281057" cy="1800200"/>
                    </a:xfrm>
                  </p:grpSpPr>
                  <p:grpSp>
                    <p:nvGrpSpPr>
                      <p:cNvPr id="36" name="Группа 35"/>
                      <p:cNvGrpSpPr/>
                      <p:nvPr/>
                    </p:nvGrpSpPr>
                    <p:grpSpPr>
                      <a:xfrm>
                        <a:off x="4808972" y="4509120"/>
                        <a:ext cx="3281057" cy="1800200"/>
                        <a:chOff x="5107367" y="4534632"/>
                        <a:chExt cx="3281057" cy="1800200"/>
                      </a:xfrm>
                    </p:grpSpPr>
                    <p:cxnSp>
                      <p:nvCxnSpPr>
                        <p:cNvPr id="9" name="Прямая со стрелкой 8"/>
                        <p:cNvCxnSpPr/>
                        <p:nvPr/>
                      </p:nvCxnSpPr>
                      <p:spPr>
                        <a:xfrm flipV="1">
                          <a:off x="6084168" y="4534632"/>
                          <a:ext cx="0" cy="180020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headEnd type="none" w="med" len="med"/>
                          <a:tailEnd type="triangl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" name="Прямая со стрелкой 10"/>
                        <p:cNvCxnSpPr/>
                        <p:nvPr/>
                      </p:nvCxnSpPr>
                      <p:spPr>
                        <a:xfrm>
                          <a:off x="5107367" y="5661248"/>
                          <a:ext cx="3281057" cy="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headEnd type="none" w="med" len="med"/>
                          <a:tailEnd type="triangl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" name="Прямая соединительная линия 16"/>
                        <p:cNvCxnSpPr/>
                        <p:nvPr/>
                      </p:nvCxnSpPr>
                      <p:spPr>
                        <a:xfrm>
                          <a:off x="8100392" y="4585656"/>
                          <a:ext cx="0" cy="1749176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" name="Прямая соединительная линия 17"/>
                        <p:cNvCxnSpPr/>
                        <p:nvPr/>
                      </p:nvCxnSpPr>
                      <p:spPr>
                        <a:xfrm>
                          <a:off x="6084168" y="6057412"/>
                          <a:ext cx="2016224" cy="0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9" name="Прямая соединительная линия 18"/>
                        <p:cNvCxnSpPr/>
                        <p:nvPr/>
                      </p:nvCxnSpPr>
                      <p:spPr>
                        <a:xfrm>
                          <a:off x="5796136" y="4560144"/>
                          <a:ext cx="0" cy="1749176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24" name="Полилиния 23"/>
                        <p:cNvSpPr/>
                        <p:nvPr/>
                      </p:nvSpPr>
                      <p:spPr>
                        <a:xfrm>
                          <a:off x="5107367" y="4781762"/>
                          <a:ext cx="3137042" cy="1527558"/>
                        </a:xfrm>
                        <a:custGeom>
                          <a:avLst/>
                          <a:gdLst>
                            <a:gd name="connsiteX0" fmla="*/ 0 w 3004457"/>
                            <a:gd name="connsiteY0" fmla="*/ 1488409 h 1488409"/>
                            <a:gd name="connsiteX1" fmla="*/ 380010 w 3004457"/>
                            <a:gd name="connsiteY1" fmla="*/ 193999 h 1488409"/>
                            <a:gd name="connsiteX2" fmla="*/ 1187532 w 3004457"/>
                            <a:gd name="connsiteY2" fmla="*/ 1025272 h 1488409"/>
                            <a:gd name="connsiteX3" fmla="*/ 1793174 w 3004457"/>
                            <a:gd name="connsiteY3" fmla="*/ 3994 h 1488409"/>
                            <a:gd name="connsiteX4" fmla="*/ 3004457 w 3004457"/>
                            <a:gd name="connsiteY4" fmla="*/ 1488409 h 14884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004457" h="1488409">
                              <a:moveTo>
                                <a:pt x="0" y="1488409"/>
                              </a:moveTo>
                              <a:cubicBezTo>
                                <a:pt x="91044" y="879799"/>
                                <a:pt x="182088" y="271189"/>
                                <a:pt x="380010" y="193999"/>
                              </a:cubicBezTo>
                              <a:cubicBezTo>
                                <a:pt x="577932" y="116809"/>
                                <a:pt x="952005" y="1056939"/>
                                <a:pt x="1187532" y="1025272"/>
                              </a:cubicBezTo>
                              <a:cubicBezTo>
                                <a:pt x="1423059" y="993605"/>
                                <a:pt x="1490353" y="-73196"/>
                                <a:pt x="1793174" y="3994"/>
                              </a:cubicBezTo>
                              <a:cubicBezTo>
                                <a:pt x="2095995" y="81183"/>
                                <a:pt x="2550226" y="784796"/>
                                <a:pt x="3004457" y="1488409"/>
                              </a:cubicBezTo>
                            </a:path>
                          </a:pathLst>
                        </a:custGeom>
                        <a:noFill/>
                        <a:ln w="381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cxnSp>
                      <p:nvCxnSpPr>
                        <p:cNvPr id="30" name="Прямая соединительная линия 29"/>
                        <p:cNvCxnSpPr>
                          <a:endCxn id="24" idx="3"/>
                        </p:cNvCxnSpPr>
                        <p:nvPr/>
                      </p:nvCxnSpPr>
                      <p:spPr>
                        <a:xfrm>
                          <a:off x="6063128" y="4782758"/>
                          <a:ext cx="916545" cy="3103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2" name="Прямая соединительная линия 31"/>
                        <p:cNvCxnSpPr/>
                        <p:nvPr/>
                      </p:nvCxnSpPr>
                      <p:spPr>
                        <a:xfrm flipV="1">
                          <a:off x="6063128" y="5860368"/>
                          <a:ext cx="284176" cy="455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3" name="Прямая соединительная линия 32"/>
                        <p:cNvCxnSpPr/>
                        <p:nvPr/>
                      </p:nvCxnSpPr>
                      <p:spPr>
                        <a:xfrm>
                          <a:off x="5794042" y="5229200"/>
                          <a:ext cx="290126" cy="2998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7" name="Прямая соединительная линия 26"/>
                        <p:cNvCxnSpPr/>
                        <p:nvPr/>
                      </p:nvCxnSpPr>
                      <p:spPr>
                        <a:xfrm>
                          <a:off x="6947217" y="4781762"/>
                          <a:ext cx="0" cy="874588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8" name="Прямая соединительная линия 27"/>
                        <p:cNvCxnSpPr/>
                        <p:nvPr/>
                      </p:nvCxnSpPr>
                      <p:spPr>
                        <a:xfrm>
                          <a:off x="6353894" y="5629310"/>
                          <a:ext cx="0" cy="215700"/>
                        </a:xfrm>
                        <a:prstGeom prst="line">
                          <a:avLst/>
                        </a:prstGeom>
                        <a:ln w="12700">
                          <a:solidFill>
                            <a:schemeClr val="tx1"/>
                          </a:solidFill>
                          <a:prstDash val="lgDash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2" name="Прямая соединительная линия 11"/>
                      <p:cNvCxnSpPr/>
                      <p:nvPr/>
                    </p:nvCxnSpPr>
                    <p:spPr>
                      <a:xfrm>
                        <a:off x="5221280" y="4955352"/>
                        <a:ext cx="0" cy="704431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69" name="Группа 68"/>
                    <p:cNvGrpSpPr/>
                    <p:nvPr/>
                  </p:nvGrpSpPr>
                  <p:grpSpPr>
                    <a:xfrm>
                      <a:off x="5143629" y="4297182"/>
                      <a:ext cx="3125931" cy="1908921"/>
                      <a:chOff x="5143629" y="4297182"/>
                      <a:chExt cx="3125931" cy="1908921"/>
                    </a:xfrm>
                  </p:grpSpPr>
                  <p:sp>
                    <p:nvSpPr>
                      <p:cNvPr id="21" name="TextBox 20"/>
                      <p:cNvSpPr txBox="1"/>
                      <p:nvPr/>
                    </p:nvSpPr>
                    <p:spPr>
                      <a:xfrm>
                        <a:off x="5885108" y="5867549"/>
                        <a:ext cx="720080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600" b="1" dirty="0">
                            <a:latin typeface="Cambria Math" pitchFamily="18" charset="0"/>
                            <a:ea typeface="Cambria Math" pitchFamily="18" charset="0"/>
                          </a:rPr>
                          <a:t>у</a:t>
                        </a:r>
                        <a:r>
                          <a:rPr lang="ru-RU" sz="1600" b="1" baseline="-25000" dirty="0">
                            <a:latin typeface="Cambria Math" pitchFamily="18" charset="0"/>
                            <a:ea typeface="Cambria Math" pitchFamily="18" charset="0"/>
                          </a:rPr>
                          <a:t>наим</a:t>
                        </a:r>
                        <a:endParaRPr lang="ru-RU" dirty="0"/>
                      </a:p>
                    </p:txBody>
                  </p:sp>
                  <p:sp>
                    <p:nvSpPr>
                      <p:cNvPr id="22" name="TextBox 21"/>
                      <p:cNvSpPr txBox="1"/>
                      <p:nvPr/>
                    </p:nvSpPr>
                    <p:spPr>
                      <a:xfrm>
                        <a:off x="5820254" y="4454868"/>
                        <a:ext cx="720080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600" b="1" dirty="0">
                            <a:latin typeface="Cambria Math" pitchFamily="18" charset="0"/>
                            <a:ea typeface="Cambria Math" pitchFamily="18" charset="0"/>
                          </a:rPr>
                          <a:t>у</a:t>
                        </a:r>
                        <a:r>
                          <a:rPr lang="ru-RU" sz="1600" b="1" baseline="-25000" dirty="0">
                            <a:latin typeface="Cambria Math" pitchFamily="18" charset="0"/>
                            <a:ea typeface="Cambria Math" pitchFamily="18" charset="0"/>
                          </a:rPr>
                          <a:t>наиб</a:t>
                        </a:r>
                        <a:endParaRPr lang="ru-RU" dirty="0"/>
                      </a:p>
                    </p:txBody>
                  </p:sp>
                  <p:sp>
                    <p:nvSpPr>
                      <p:cNvPr id="25" name="TextBox 24"/>
                      <p:cNvSpPr txBox="1"/>
                      <p:nvPr/>
                    </p:nvSpPr>
                    <p:spPr>
                      <a:xfrm>
                        <a:off x="7899157" y="5512360"/>
                        <a:ext cx="370403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20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x</a:t>
                        </a:r>
                        <a:endParaRPr lang="ru-RU" sz="20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26" name="TextBox 25"/>
                      <p:cNvSpPr txBox="1"/>
                      <p:nvPr/>
                    </p:nvSpPr>
                    <p:spPr>
                      <a:xfrm>
                        <a:off x="5560147" y="4297182"/>
                        <a:ext cx="37040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 dirty="0" smtClean="0">
                            <a:latin typeface="Cambria Math" pitchFamily="18" charset="0"/>
                            <a:ea typeface="Cambria Math" pitchFamily="18" charset="0"/>
                          </a:rPr>
                          <a:t>y</a:t>
                        </a:r>
                        <a:endParaRPr lang="ru-RU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43" name="TextBox 42"/>
                      <p:cNvSpPr txBox="1"/>
                      <p:nvPr/>
                    </p:nvSpPr>
                    <p:spPr>
                      <a:xfrm>
                        <a:off x="5952649" y="5268140"/>
                        <a:ext cx="37040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х</a:t>
                        </a:r>
                        <a:r>
                          <a:rPr lang="en-US" sz="1600" b="1" baseline="-25000" dirty="0" smtClean="0">
                            <a:latin typeface="Cambria Math" pitchFamily="18" charset="0"/>
                            <a:ea typeface="Cambria Math" pitchFamily="18" charset="0"/>
                          </a:rPr>
                          <a:t>2</a:t>
                        </a:r>
                        <a:r>
                          <a:rPr lang="en-US" b="1" baseline="-25000" dirty="0" smtClean="0"/>
                          <a:t> </a:t>
                        </a:r>
                        <a:endParaRPr lang="ru-RU" dirty="0"/>
                      </a:p>
                    </p:txBody>
                  </p:sp>
                  <p:sp>
                    <p:nvSpPr>
                      <p:cNvPr id="44" name="TextBox 43"/>
                      <p:cNvSpPr txBox="1"/>
                      <p:nvPr/>
                    </p:nvSpPr>
                    <p:spPr>
                      <a:xfrm>
                        <a:off x="6582820" y="5268140"/>
                        <a:ext cx="37040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х</a:t>
                        </a:r>
                        <a:r>
                          <a:rPr lang="en-US" sz="1600" b="1" baseline="-25000" dirty="0" smtClean="0">
                            <a:latin typeface="Cambria Math" pitchFamily="18" charset="0"/>
                            <a:ea typeface="Cambria Math" pitchFamily="18" charset="0"/>
                          </a:rPr>
                          <a:t>3</a:t>
                        </a:r>
                        <a:r>
                          <a:rPr lang="en-US" b="1" baseline="-25000" dirty="0" smtClean="0"/>
                          <a:t> </a:t>
                        </a:r>
                        <a:endParaRPr lang="ru-RU" dirty="0"/>
                      </a:p>
                    </p:txBody>
                  </p:sp>
                  <p:sp>
                    <p:nvSpPr>
                      <p:cNvPr id="59" name="TextBox 58"/>
                      <p:cNvSpPr txBox="1"/>
                      <p:nvPr/>
                    </p:nvSpPr>
                    <p:spPr>
                      <a:xfrm>
                        <a:off x="5143629" y="5452806"/>
                        <a:ext cx="370403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4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●</a:t>
                        </a:r>
                        <a:endParaRPr lang="ru-RU" sz="14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60" name="TextBox 59"/>
                      <p:cNvSpPr txBox="1"/>
                      <p:nvPr/>
                    </p:nvSpPr>
                    <p:spPr>
                      <a:xfrm>
                        <a:off x="7721692" y="5314306"/>
                        <a:ext cx="370403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b</a:t>
                        </a:r>
                        <a:endParaRPr lang="ru-RU" sz="16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63" name="TextBox 62"/>
                      <p:cNvSpPr txBox="1"/>
                      <p:nvPr/>
                    </p:nvSpPr>
                    <p:spPr>
                      <a:xfrm>
                        <a:off x="5449851" y="5473709"/>
                        <a:ext cx="370403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4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●</a:t>
                        </a:r>
                        <a:endParaRPr lang="ru-RU" sz="14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5734400" y="5041391"/>
                    <a:ext cx="32685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5712627" y="4591474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5730772" y="5664644"/>
                    <a:ext cx="22593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5726344" y="5864084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5981801" y="5667345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7718759" y="5864083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5456451" y="5037327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5992467" y="5473710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6582821" y="5473710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5149052" y="5271349"/>
                    <a:ext cx="37040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Cambria Math" pitchFamily="18" charset="0"/>
                        <a:ea typeface="Cambria Math" pitchFamily="18" charset="0"/>
                      </a:rPr>
                      <a:t>х</a:t>
                    </a:r>
                    <a:r>
                      <a:rPr lang="en-US" sz="1600" b="1" baseline="-25000" dirty="0" smtClean="0">
                        <a:latin typeface="Cambria Math" pitchFamily="18" charset="0"/>
                        <a:ea typeface="Cambria Math" pitchFamily="18" charset="0"/>
                      </a:rPr>
                      <a:t>1</a:t>
                    </a:r>
                    <a:r>
                      <a:rPr lang="en-US" b="1" baseline="-25000" dirty="0" smtClean="0"/>
                      <a:t> </a:t>
                    </a:r>
                    <a:endParaRPr lang="ru-RU" dirty="0"/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5178226" y="4792757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5456450" y="5314306"/>
                    <a:ext cx="370403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>
                        <a:latin typeface="Cambria Math" pitchFamily="18" charset="0"/>
                        <a:ea typeface="Cambria Math" pitchFamily="18" charset="0"/>
                      </a:rPr>
                      <a:t>a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7721692" y="5473710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6604616" y="4594577"/>
                    <a:ext cx="370403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a:t>●</a:t>
                    </a:r>
                    <a:endParaRPr lang="ru-RU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4118118" y="4340032"/>
                    <a:ext cx="1584176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>
                        <a:latin typeface="Cambria Math" pitchFamily="18" charset="0"/>
                        <a:ea typeface="Cambria Math" pitchFamily="18" charset="0"/>
                      </a:rPr>
                      <a:t>х</a:t>
                    </a:r>
                    <a:r>
                      <a:rPr lang="en-US" sz="1600" b="1" baseline="-25000" dirty="0">
                        <a:latin typeface="Cambria Math" pitchFamily="18" charset="0"/>
                        <a:ea typeface="Cambria Math" pitchFamily="18" charset="0"/>
                      </a:rPr>
                      <a:t>2</a:t>
                    </a:r>
                    <a:r>
                      <a:rPr lang="en-US" sz="1600" b="1" dirty="0">
                        <a:latin typeface="Cambria Math" pitchFamily="18" charset="0"/>
                        <a:ea typeface="Cambria Math" pitchFamily="18" charset="0"/>
                      </a:rPr>
                      <a:t>, </a:t>
                    </a:r>
                    <a:r>
                      <a:rPr lang="ru-RU" sz="1600" b="1" dirty="0">
                        <a:latin typeface="Cambria Math" pitchFamily="18" charset="0"/>
                        <a:ea typeface="Cambria Math" pitchFamily="18" charset="0"/>
                      </a:rPr>
                      <a:t>х</a:t>
                    </a:r>
                    <a:r>
                      <a:rPr lang="en-US" sz="1600" b="1" baseline="-25000" dirty="0">
                        <a:latin typeface="Cambria Math" pitchFamily="18" charset="0"/>
                        <a:ea typeface="Cambria Math" pitchFamily="18" charset="0"/>
                      </a:rPr>
                      <a:t>3  </a:t>
                    </a:r>
                    <a14:m>
                      <m:oMath xmlns:m="http://schemas.openxmlformats.org/officeDocument/2006/math">
                        <m:r>
                          <a:rPr lang="en-US" sz="1600" b="1">
                            <a:latin typeface="Cambria Math" pitchFamily="18" charset="0"/>
                            <a:ea typeface="Cambria Math" pitchFamily="18" charset="0"/>
                          </a:rPr>
                          <m:t>∈</m:t>
                        </m:r>
                      </m:oMath>
                    </a14:m>
                    <a:r>
                      <a:rPr lang="en-US" sz="1600" b="1" dirty="0">
                        <a:latin typeface="Cambria Math" pitchFamily="18" charset="0"/>
                        <a:ea typeface="Cambria Math" pitchFamily="18" charset="0"/>
                      </a:rPr>
                      <a:t> [a; b</a:t>
                    </a:r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] </a:t>
                    </a:r>
                    <a:endParaRPr lang="ru-RU" sz="1600" dirty="0">
                      <a:effectLst/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74" name="TextBox 7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18118" y="4340032"/>
                    <a:ext cx="1584176" cy="338554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l="-1923" t="-7273" b="-21818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Прямоугольник 75"/>
                <p:cNvSpPr/>
                <p:nvPr/>
              </p:nvSpPr>
              <p:spPr>
                <a:xfrm>
                  <a:off x="4416861" y="4635095"/>
                  <a:ext cx="1080119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x</a:t>
                  </a:r>
                  <a:r>
                    <a:rPr lang="en-US" sz="1600" b="1" baseline="-25000" dirty="0" smtClean="0">
                      <a:latin typeface="Cambria Math" pitchFamily="18" charset="0"/>
                      <a:ea typeface="Cambria Math" pitchFamily="18" charset="0"/>
                    </a:rPr>
                    <a:t>1 </a:t>
                  </a:r>
                  <a14:m>
                    <m:oMath xmlns:m="http://schemas.openxmlformats.org/officeDocument/2006/math">
                      <m:r>
                        <a:rPr lang="en-US" sz="1600" b="1" i="0" smtClean="0">
                          <a:latin typeface="Cambria Math"/>
                          <a:ea typeface="Cambria Math"/>
                        </a:rPr>
                        <m:t>∉</m:t>
                      </m:r>
                    </m:oMath>
                  </a14:m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 [a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</a:rPr>
                    <a:t>; b</a:t>
                  </a:r>
                  <a:r>
                    <a:rPr lang="en-US" sz="1600" b="1" dirty="0" smtClean="0">
                      <a:latin typeface="Cambria Math" pitchFamily="18" charset="0"/>
                      <a:ea typeface="Cambria Math" pitchFamily="18" charset="0"/>
                    </a:rPr>
                    <a:t>]</a:t>
                  </a:r>
                  <a:endParaRPr lang="ru-RU" sz="1600" dirty="0">
                    <a:effectLst/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</mc:Choice>
          <mc:Fallback xmlns="">
            <p:sp>
              <p:nvSpPr>
                <p:cNvPr id="76" name="Прямоугольник 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6861" y="4635095"/>
                  <a:ext cx="1080119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825" t="-7273" b="-2181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346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07288" cy="111166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Таблица 13. Решение задач на оптимизацию</a:t>
            </a:r>
            <a:endParaRPr lang="ru-RU" sz="3200" b="1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357199" y="1628799"/>
            <a:ext cx="8518335" cy="5040561"/>
            <a:chOff x="357199" y="1628799"/>
            <a:chExt cx="8518335" cy="504056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62740" y="2998122"/>
              <a:ext cx="2553076" cy="6480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1. Работа с условием задачи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545651" y="2503849"/>
              <a:ext cx="5328592" cy="64807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Построить геометрическую модель: отобразить данные  задачи на рисунке или схеме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62740" y="3750067"/>
              <a:ext cx="2553076" cy="6480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2. Создание математи- ческой модели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45651" y="3322158"/>
              <a:ext cx="5328592" cy="165618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Выделить оптимизируемую и независимую величины, установить область допустимых значений . </a:t>
              </a:r>
            </a:p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Построить аналитическую модель: функцию связывающую оптимизируемую и независимую величины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79138" y="4509120"/>
              <a:ext cx="2520280" cy="6480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3. Работа с математи- ческой моделью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46942" y="5085184"/>
              <a:ext cx="5328592" cy="7920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Наметить алгоритм решения, исследовать функцию на экстремумы, учесть область определения и область значений функции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11048" y="5332320"/>
              <a:ext cx="2456460" cy="6480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4. Формулировка ответа  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546942" y="6021288"/>
              <a:ext cx="5328592" cy="64807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Вернуться к постановке вопроса задачи</a:t>
              </a:r>
              <a:endParaRPr lang="ru-RU" b="1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57199" y="1628799"/>
              <a:ext cx="2448272" cy="87504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ЭТАПЫ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решения задач на оптимизацию</a:t>
              </a:r>
              <a:endParaRPr lang="ru-RU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543604" y="1628800"/>
              <a:ext cx="5328592" cy="64807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rPr>
                <a:t>УЧЕБНЫЕ ДЕЙСТВИЯ</a:t>
              </a:r>
              <a:endParaRPr lang="ru-RU" sz="2000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6" name="Соединительная линия уступом 15"/>
            <p:cNvCxnSpPr>
              <a:stCxn id="5" idx="3"/>
              <a:endCxn id="6" idx="1"/>
            </p:cNvCxnSpPr>
            <p:nvPr/>
          </p:nvCxnSpPr>
          <p:spPr>
            <a:xfrm flipV="1">
              <a:off x="2915816" y="2827885"/>
              <a:ext cx="629835" cy="494273"/>
            </a:xfrm>
            <a:prstGeom prst="bentConnector3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Соединительная линия уступом 16"/>
            <p:cNvCxnSpPr/>
            <p:nvPr/>
          </p:nvCxnSpPr>
          <p:spPr>
            <a:xfrm>
              <a:off x="2862257" y="5680961"/>
              <a:ext cx="629835" cy="494273"/>
            </a:xfrm>
            <a:prstGeom prst="bentConnector3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2919154" y="4074103"/>
              <a:ext cx="627788" cy="0"/>
            </a:xfrm>
            <a:prstGeom prst="straightConnector1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Соединительная линия уступом 19"/>
            <p:cNvCxnSpPr/>
            <p:nvPr/>
          </p:nvCxnSpPr>
          <p:spPr>
            <a:xfrm>
              <a:off x="2913769" y="4838047"/>
              <a:ext cx="629835" cy="494273"/>
            </a:xfrm>
            <a:prstGeom prst="bentConnector3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1615835" y="2503849"/>
              <a:ext cx="0" cy="494471"/>
            </a:xfrm>
            <a:prstGeom prst="straightConnector1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923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52890" y="3758919"/>
            <a:ext cx="8157830" cy="2838433"/>
            <a:chOff x="552890" y="3758919"/>
            <a:chExt cx="8157830" cy="2838433"/>
          </a:xfrm>
        </p:grpSpPr>
        <p:grpSp>
          <p:nvGrpSpPr>
            <p:cNvPr id="157" name="Группа 156"/>
            <p:cNvGrpSpPr/>
            <p:nvPr/>
          </p:nvGrpSpPr>
          <p:grpSpPr>
            <a:xfrm>
              <a:off x="552890" y="3758919"/>
              <a:ext cx="8157830" cy="2838433"/>
              <a:chOff x="552890" y="3758919"/>
              <a:chExt cx="8157830" cy="2838433"/>
            </a:xfrm>
          </p:grpSpPr>
          <p:grpSp>
            <p:nvGrpSpPr>
              <p:cNvPr id="155" name="Группа 154"/>
              <p:cNvGrpSpPr/>
              <p:nvPr/>
            </p:nvGrpSpPr>
            <p:grpSpPr>
              <a:xfrm>
                <a:off x="3399680" y="4071003"/>
                <a:ext cx="2556279" cy="2526349"/>
                <a:chOff x="3399680" y="4071003"/>
                <a:chExt cx="2556279" cy="2526349"/>
              </a:xfrm>
            </p:grpSpPr>
            <p:grpSp>
              <p:nvGrpSpPr>
                <p:cNvPr id="94" name="Группа 93"/>
                <p:cNvGrpSpPr/>
                <p:nvPr/>
              </p:nvGrpSpPr>
              <p:grpSpPr>
                <a:xfrm>
                  <a:off x="3399680" y="4071003"/>
                  <a:ext cx="2556279" cy="2526349"/>
                  <a:chOff x="6190440" y="1528249"/>
                  <a:chExt cx="2556279" cy="2526349"/>
                </a:xfrm>
              </p:grpSpPr>
              <p:sp>
                <p:nvSpPr>
                  <p:cNvPr id="95" name="Прямоугольник 94"/>
                  <p:cNvSpPr/>
                  <p:nvPr/>
                </p:nvSpPr>
                <p:spPr>
                  <a:xfrm>
                    <a:off x="6190440" y="1592260"/>
                    <a:ext cx="2520280" cy="246233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6" name="Группа 95"/>
                  <p:cNvGrpSpPr/>
                  <p:nvPr/>
                </p:nvGrpSpPr>
                <p:grpSpPr>
                  <a:xfrm>
                    <a:off x="6484186" y="1528249"/>
                    <a:ext cx="2262533" cy="2427658"/>
                    <a:chOff x="6484186" y="1528249"/>
                    <a:chExt cx="2262533" cy="2427658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97" name="TextBox 96"/>
                        <p:cNvSpPr txBox="1"/>
                        <p:nvPr/>
                      </p:nvSpPr>
                      <p:spPr>
                        <a:xfrm>
                          <a:off x="6551029" y="3503026"/>
                          <a:ext cx="1799102" cy="45288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b="1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b="1" i="1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  <m:r>
                                        <a:rPr lang="en-US" b="1" i="0">
                                          <a:latin typeface="Cambria Math"/>
                                          <a:ea typeface="Cambria Math"/>
                                        </a:rPr>
                                        <m:t>→</m:t>
                                      </m:r>
                                      <m:r>
                                        <a:rPr lang="ru-RU" b="1" i="1" dirty="0" smtClean="0"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+</m:t>
                                      </m:r>
                                      <m:r>
                                        <a:rPr lang="ru-RU" b="1" i="0">
                                          <a:latin typeface="Cambria Math"/>
                                          <a:ea typeface="Cambria Math"/>
                                        </a:rPr>
                                        <m:t>∞</m:t>
                                      </m:r>
                                    </m:lim>
                                  </m:limLow>
                                </m:fName>
                                <m:e>
                                  <m:sSup>
                                    <m:sSupPr>
                                      <m:ctrlPr>
                                        <a:rPr lang="ru-RU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  <m:t>𝒒</m:t>
                                      </m:r>
                                    </m:e>
                                    <m:sup>
                                      <m:r>
                                        <a:rPr lang="en-US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  <m:t>𝒙</m:t>
                                      </m:r>
                                    </m:sup>
                                  </m:sSup>
                                  <m:r>
                                    <a:rPr lang="en-US" b="1" i="0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= 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b="1" dirty="0" smtClean="0">
                              <a:latin typeface="Times New Roman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ru-RU" b="1" dirty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97" name="TextBox 96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551029" y="3503026"/>
                          <a:ext cx="1799102" cy="452881"/>
                        </a:xfrm>
                        <a:prstGeom prst="rect">
                          <a:avLst/>
                        </a:prstGeom>
                        <a:blipFill rotWithShape="1">
                          <a:blip r:embed="rId2"/>
                          <a:stretch>
                            <a:fillRect t="-6757" b="-2703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ru-RU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grpSp>
                  <p:nvGrpSpPr>
                    <p:cNvPr id="98" name="Группа 97"/>
                    <p:cNvGrpSpPr/>
                    <p:nvPr/>
                  </p:nvGrpSpPr>
                  <p:grpSpPr>
                    <a:xfrm>
                      <a:off x="6484186" y="1528249"/>
                      <a:ext cx="2262533" cy="1918670"/>
                      <a:chOff x="6408204" y="1613064"/>
                      <a:chExt cx="2262533" cy="1918670"/>
                    </a:xfrm>
                  </p:grpSpPr>
                  <p:grpSp>
                    <p:nvGrpSpPr>
                      <p:cNvPr id="99" name="Группа 98"/>
                      <p:cNvGrpSpPr/>
                      <p:nvPr/>
                    </p:nvGrpSpPr>
                    <p:grpSpPr>
                      <a:xfrm>
                        <a:off x="6408204" y="1747009"/>
                        <a:ext cx="2088232" cy="1512168"/>
                        <a:chOff x="6408204" y="1747009"/>
                        <a:chExt cx="2088232" cy="1512168"/>
                      </a:xfrm>
                    </p:grpSpPr>
                    <p:cxnSp>
                      <p:nvCxnSpPr>
                        <p:cNvPr id="106" name="Прямая со стрелкой 105"/>
                        <p:cNvCxnSpPr/>
                        <p:nvPr/>
                      </p:nvCxnSpPr>
                      <p:spPr>
                        <a:xfrm flipV="1">
                          <a:off x="7452320" y="1747009"/>
                          <a:ext cx="0" cy="1512168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8" name="Прямая со стрелкой 107"/>
                        <p:cNvCxnSpPr/>
                        <p:nvPr/>
                      </p:nvCxnSpPr>
                      <p:spPr>
                        <a:xfrm>
                          <a:off x="6408204" y="2881683"/>
                          <a:ext cx="2088232" cy="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100" name="TextBox 99"/>
                      <p:cNvSpPr txBox="1"/>
                      <p:nvPr/>
                    </p:nvSpPr>
                    <p:spPr>
                      <a:xfrm>
                        <a:off x="7424867" y="1613064"/>
                        <a:ext cx="348054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b="1" dirty="0" smtClean="0">
                            <a:latin typeface="Cambria Math" pitchFamily="18" charset="0"/>
                            <a:ea typeface="Cambria Math" pitchFamily="18" charset="0"/>
                          </a:rPr>
                          <a:t>у</a:t>
                        </a:r>
                        <a:endParaRPr lang="ru-RU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101" name="TextBox 100"/>
                      <p:cNvSpPr txBox="1"/>
                      <p:nvPr/>
                    </p:nvSpPr>
                    <p:spPr>
                      <a:xfrm>
                        <a:off x="8248963" y="2818164"/>
                        <a:ext cx="348054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2000" b="1" dirty="0">
                            <a:latin typeface="Cambria Math" pitchFamily="18" charset="0"/>
                            <a:ea typeface="Cambria Math" pitchFamily="18" charset="0"/>
                          </a:rPr>
                          <a:t>х</a:t>
                        </a:r>
                      </a:p>
                    </p:txBody>
                  </p:sp>
                  <p:sp>
                    <p:nvSpPr>
                      <p:cNvPr id="102" name="TextBox 101"/>
                      <p:cNvSpPr txBox="1"/>
                      <p:nvPr/>
                    </p:nvSpPr>
                    <p:spPr>
                      <a:xfrm>
                        <a:off x="7222171" y="2639085"/>
                        <a:ext cx="348054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0</a:t>
                        </a:r>
                        <a:endParaRPr lang="ru-RU" sz="14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103" name="TextBox 102"/>
                          <p:cNvSpPr txBox="1"/>
                          <p:nvPr/>
                        </p:nvSpPr>
                        <p:spPr>
                          <a:xfrm>
                            <a:off x="7386155" y="1881620"/>
                            <a:ext cx="1284582" cy="58477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en-US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y</a:t>
                            </a:r>
                            <a:r>
                              <a:rPr lang="ru-RU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 =</a:t>
                            </a:r>
                            <a:r>
                              <a:rPr lang="en-US" sz="1600" b="1" dirty="0">
                                <a:latin typeface="Cambria Math" pitchFamily="18" charset="0"/>
                                <a:ea typeface="Cambria Math" pitchFamily="18" charset="0"/>
                              </a:rPr>
                              <a:t> </a:t>
                            </a:r>
                            <a14:m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600" b="1" i="1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latin typeface="Cambria Math"/>
                                        <a:ea typeface="Cambria Math" pitchFamily="18" charset="0"/>
                                      </a:rPr>
                                      <m:t>𝒒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latin typeface="Cambria Math"/>
                                        <a:ea typeface="Cambria Math" pitchFamily="18" charset="0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a14:m>
                            <a:endParaRPr lang="en-US" sz="1600" b="1" dirty="0" smtClean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  <a:p>
                            <a:pPr algn="ctr"/>
                            <a:r>
                              <a:rPr lang="en-US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0 &lt; q &lt; 1</a:t>
                            </a:r>
                            <a:endParaRPr lang="ru-RU" sz="16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103" name="TextBox 102"/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7386155" y="1881620"/>
                            <a:ext cx="1284582" cy="584775"/>
                          </a:xfrm>
                          <a:prstGeom prst="rect">
                            <a:avLst/>
                          </a:prstGeom>
                          <a:blipFill rotWithShape="1">
                            <a:blip r:embed="rId6"/>
                            <a:stretch>
                              <a:fillRect t="-4167" b="-11458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ru-RU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p:sp>
                    <p:nvSpPr>
                      <p:cNvPr id="105" name="TextBox 104"/>
                      <p:cNvSpPr txBox="1"/>
                      <p:nvPr/>
                    </p:nvSpPr>
                    <p:spPr>
                      <a:xfrm>
                        <a:off x="7387284" y="2398395"/>
                        <a:ext cx="299276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400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1</a:t>
                        </a:r>
                        <a:endParaRPr lang="ru-RU" sz="1400" b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152" name="TextBox 151"/>
                      <p:cNvSpPr txBox="1"/>
                      <p:nvPr/>
                    </p:nvSpPr>
                    <p:spPr>
                      <a:xfrm>
                        <a:off x="6693157" y="3193180"/>
                        <a:ext cx="1284582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0 &lt; q &lt; 1</a:t>
                        </a:r>
                        <a:endParaRPr lang="ru-RU" sz="16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50" name="Скругленный прямоугольник 149"/>
                <p:cNvSpPr/>
                <p:nvPr/>
              </p:nvSpPr>
              <p:spPr>
                <a:xfrm>
                  <a:off x="3780143" y="6017707"/>
                  <a:ext cx="1681054" cy="491096"/>
                </a:xfrm>
                <a:prstGeom prst="round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54" name="Группа 153"/>
              <p:cNvGrpSpPr/>
              <p:nvPr/>
            </p:nvGrpSpPr>
            <p:grpSpPr>
              <a:xfrm>
                <a:off x="552890" y="4061038"/>
                <a:ext cx="2520280" cy="2536314"/>
                <a:chOff x="552890" y="4061038"/>
                <a:chExt cx="2520280" cy="2536314"/>
              </a:xfrm>
            </p:grpSpPr>
            <p:grpSp>
              <p:nvGrpSpPr>
                <p:cNvPr id="78" name="Группа 77"/>
                <p:cNvGrpSpPr/>
                <p:nvPr/>
              </p:nvGrpSpPr>
              <p:grpSpPr>
                <a:xfrm>
                  <a:off x="552890" y="4061038"/>
                  <a:ext cx="2520280" cy="2536314"/>
                  <a:chOff x="6190440" y="1528249"/>
                  <a:chExt cx="2520280" cy="2536314"/>
                </a:xfrm>
              </p:grpSpPr>
              <p:sp>
                <p:nvSpPr>
                  <p:cNvPr id="79" name="Прямоугольник 78"/>
                  <p:cNvSpPr/>
                  <p:nvPr/>
                </p:nvSpPr>
                <p:spPr>
                  <a:xfrm>
                    <a:off x="6190440" y="1592260"/>
                    <a:ext cx="2520280" cy="2472303"/>
                  </a:xfrm>
                  <a:prstGeom prst="rect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80" name="Группа 79"/>
                  <p:cNvGrpSpPr/>
                  <p:nvPr/>
                </p:nvGrpSpPr>
                <p:grpSpPr>
                  <a:xfrm>
                    <a:off x="6514998" y="1528249"/>
                    <a:ext cx="2122034" cy="2485285"/>
                    <a:chOff x="6514998" y="1528249"/>
                    <a:chExt cx="2122034" cy="2485285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81" name="TextBox 80"/>
                        <p:cNvSpPr txBox="1"/>
                        <p:nvPr/>
                      </p:nvSpPr>
                      <p:spPr>
                        <a:xfrm>
                          <a:off x="6595570" y="3481978"/>
                          <a:ext cx="1767020" cy="53155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b="1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b="1" i="1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  <m:r>
                                        <a:rPr lang="en-US" b="1" i="0">
                                          <a:latin typeface="Cambria Math"/>
                                          <a:ea typeface="Cambria Math"/>
                                        </a:rPr>
                                        <m:t>→</m:t>
                                      </m:r>
                                      <m:r>
                                        <a:rPr lang="en-US" b="1" i="1" dirty="0"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±</m:t>
                                      </m:r>
                                      <m:r>
                                        <a:rPr lang="ru-RU" b="1" i="0">
                                          <a:latin typeface="Cambria Math"/>
                                          <a:ea typeface="Cambria Math"/>
                                        </a:rPr>
                                        <m:t>∞</m:t>
                                      </m:r>
                                    </m:lim>
                                  </m:limLow>
                                </m:fName>
                                <m:e>
                                  <m:f>
                                    <m:fPr>
                                      <m:ctrlPr>
                                        <a:rPr lang="ru-RU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ru-RU" b="1" i="1">
                                          <a:latin typeface="Cambria Math"/>
                                          <a:ea typeface="Cambria Math" pitchFamily="18" charset="0"/>
                                        </a:rPr>
                                        <m:t>х</m:t>
                                      </m:r>
                                    </m:den>
                                  </m:f>
                                  <m:r>
                                    <a:rPr lang="en-US" b="1" i="0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= 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b="1" dirty="0" smtClean="0">
                              <a:latin typeface="Times New Roman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ru-RU" b="1" dirty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81" name="TextBox 80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595570" y="3481978"/>
                          <a:ext cx="1767020" cy="531556"/>
                        </a:xfrm>
                        <a:prstGeom prst="rect">
                          <a:avLst/>
                        </a:prstGeom>
                        <a:blipFill rotWithShape="1">
                          <a:blip r:embed="rId7"/>
                          <a:stretch>
                            <a:fillRect b="-4598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ru-RU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grpSp>
                  <p:nvGrpSpPr>
                    <p:cNvPr id="82" name="Группа 81"/>
                    <p:cNvGrpSpPr/>
                    <p:nvPr/>
                  </p:nvGrpSpPr>
                  <p:grpSpPr>
                    <a:xfrm>
                      <a:off x="6514998" y="1528249"/>
                      <a:ext cx="2122034" cy="1883528"/>
                      <a:chOff x="6439016" y="1613064"/>
                      <a:chExt cx="2122034" cy="1883528"/>
                    </a:xfrm>
                  </p:grpSpPr>
                  <p:grpSp>
                    <p:nvGrpSpPr>
                      <p:cNvPr id="83" name="Группа 82"/>
                      <p:cNvGrpSpPr/>
                      <p:nvPr/>
                    </p:nvGrpSpPr>
                    <p:grpSpPr>
                      <a:xfrm>
                        <a:off x="6439016" y="1747009"/>
                        <a:ext cx="2088232" cy="1692035"/>
                        <a:chOff x="6439016" y="1747009"/>
                        <a:chExt cx="2088232" cy="1692035"/>
                      </a:xfrm>
                    </p:grpSpPr>
                    <p:cxnSp>
                      <p:nvCxnSpPr>
                        <p:cNvPr id="90" name="Прямая со стрелкой 89"/>
                        <p:cNvCxnSpPr/>
                        <p:nvPr/>
                      </p:nvCxnSpPr>
                      <p:spPr>
                        <a:xfrm flipV="1">
                          <a:off x="7452320" y="1747009"/>
                          <a:ext cx="0" cy="1692035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2" name="Прямая со стрелкой 91"/>
                        <p:cNvCxnSpPr/>
                        <p:nvPr/>
                      </p:nvCxnSpPr>
                      <p:spPr>
                        <a:xfrm>
                          <a:off x="6439016" y="2635677"/>
                          <a:ext cx="2088232" cy="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84" name="TextBox 83"/>
                      <p:cNvSpPr txBox="1"/>
                      <p:nvPr/>
                    </p:nvSpPr>
                    <p:spPr>
                      <a:xfrm>
                        <a:off x="7124268" y="1613064"/>
                        <a:ext cx="348054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b="1" dirty="0" smtClean="0">
                            <a:latin typeface="Cambria Math" pitchFamily="18" charset="0"/>
                            <a:ea typeface="Cambria Math" pitchFamily="18" charset="0"/>
                          </a:rPr>
                          <a:t>у</a:t>
                        </a:r>
                        <a:endParaRPr lang="ru-RU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85" name="TextBox 84"/>
                      <p:cNvSpPr txBox="1"/>
                      <p:nvPr/>
                    </p:nvSpPr>
                    <p:spPr>
                      <a:xfrm>
                        <a:off x="8212996" y="2541956"/>
                        <a:ext cx="348054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2000" b="1" dirty="0">
                            <a:latin typeface="Cambria Math" pitchFamily="18" charset="0"/>
                            <a:ea typeface="Cambria Math" pitchFamily="18" charset="0"/>
                          </a:rPr>
                          <a:t>х</a:t>
                        </a:r>
                      </a:p>
                    </p:txBody>
                  </p:sp>
                  <p:sp>
                    <p:nvSpPr>
                      <p:cNvPr id="86" name="TextBox 85"/>
                      <p:cNvSpPr txBox="1"/>
                      <p:nvPr/>
                    </p:nvSpPr>
                    <p:spPr>
                      <a:xfrm>
                        <a:off x="7208920" y="2388067"/>
                        <a:ext cx="348054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0</a:t>
                        </a:r>
                        <a:endParaRPr lang="ru-RU" sz="14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87" name="TextBox 86"/>
                          <p:cNvSpPr txBox="1"/>
                          <p:nvPr/>
                        </p:nvSpPr>
                        <p:spPr>
                          <a:xfrm>
                            <a:off x="7683665" y="1807695"/>
                            <a:ext cx="753271" cy="535468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y</a:t>
                            </a:r>
                            <a:r>
                              <a:rPr lang="ru-RU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 = </a:t>
                            </a:r>
                            <a14:m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ru-RU" sz="2000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х</m:t>
                                    </m:r>
                                  </m:den>
                                </m:f>
                              </m:oMath>
                            </a14:m>
                            <a:endParaRPr lang="ru-RU" sz="20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87" name="TextBox 86"/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7683665" y="1807695"/>
                            <a:ext cx="753271" cy="535468"/>
                          </a:xfrm>
                          <a:prstGeom prst="rect">
                            <a:avLst/>
                          </a:prstGeom>
                          <a:blipFill rotWithShape="1">
                            <a:blip r:embed="rId8"/>
                            <a:stretch>
                              <a:fillRect l="-4032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ru-RU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153" name="TextBox 152"/>
                          <p:cNvSpPr txBox="1"/>
                          <p:nvPr/>
                        </p:nvSpPr>
                        <p:spPr>
                          <a:xfrm>
                            <a:off x="7461645" y="3158038"/>
                            <a:ext cx="771038" cy="33855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x </a:t>
                            </a:r>
                            <a14:m>
                              <m:oMath xmlns:m="http://schemas.openxmlformats.org/officeDocument/2006/math">
                                <m:r>
                                  <a:rPr lang="en-US" sz="1600" b="1" i="1" smtClean="0">
                                    <a:latin typeface="Cambria Math"/>
                                    <a:ea typeface="Cambria Math"/>
                                  </a:rPr>
                                  <m:t>≠</m:t>
                                </m:r>
                                <m:r>
                                  <a:rPr lang="en-US" sz="1600" b="1" i="1" smtClean="0">
                                    <a:latin typeface="Cambria Math"/>
                                    <a:ea typeface="Cambria Math"/>
                                  </a:rPr>
                                  <m:t>𝟎</m:t>
                                </m:r>
                              </m:oMath>
                            </a14:m>
                            <a:r>
                              <a:rPr lang="en-US" sz="1600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 </a:t>
                            </a:r>
                            <a:endParaRPr lang="ru-RU" sz="1600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153" name="TextBox 152"/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7461645" y="3158038"/>
                            <a:ext cx="771038" cy="338554"/>
                          </a:xfrm>
                          <a:prstGeom prst="rect">
                            <a:avLst/>
                          </a:prstGeom>
                          <a:blipFill rotWithShape="1">
                            <a:blip r:embed="rId9"/>
                            <a:stretch>
                              <a:fillRect l="-4762" t="-7273" b="-21818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ru-RU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</p:grpSp>
              </p:grpSp>
            </p:grpSp>
            <p:sp>
              <p:nvSpPr>
                <p:cNvPr id="149" name="Скругленный прямоугольник 148"/>
                <p:cNvSpPr/>
                <p:nvPr/>
              </p:nvSpPr>
              <p:spPr>
                <a:xfrm>
                  <a:off x="1038054" y="6017707"/>
                  <a:ext cx="1681054" cy="535546"/>
                </a:xfrm>
                <a:prstGeom prst="round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42" name="TextBox 141"/>
              <p:cNvSpPr txBox="1"/>
              <p:nvPr/>
            </p:nvSpPr>
            <p:spPr>
              <a:xfrm>
                <a:off x="1954845" y="3758919"/>
                <a:ext cx="46820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latin typeface="Cambria Math" pitchFamily="18" charset="0"/>
                    <a:ea typeface="Cambria Math" pitchFamily="18" charset="0"/>
                  </a:rPr>
                  <a:t>Пределы элементарных функций</a:t>
                </a:r>
                <a:endParaRPr lang="ru-RU" sz="2000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  <p:grpSp>
            <p:nvGrpSpPr>
              <p:cNvPr id="156" name="Группа 155"/>
              <p:cNvGrpSpPr/>
              <p:nvPr/>
            </p:nvGrpSpPr>
            <p:grpSpPr>
              <a:xfrm>
                <a:off x="6190440" y="4071003"/>
                <a:ext cx="2520280" cy="2526349"/>
                <a:chOff x="6190440" y="4071003"/>
                <a:chExt cx="2520280" cy="2526349"/>
              </a:xfrm>
            </p:grpSpPr>
            <p:grpSp>
              <p:nvGrpSpPr>
                <p:cNvPr id="110" name="Группа 109"/>
                <p:cNvGrpSpPr/>
                <p:nvPr/>
              </p:nvGrpSpPr>
              <p:grpSpPr>
                <a:xfrm>
                  <a:off x="6190440" y="4071003"/>
                  <a:ext cx="2520280" cy="2526349"/>
                  <a:chOff x="6190440" y="1528249"/>
                  <a:chExt cx="2520280" cy="2526349"/>
                </a:xfrm>
              </p:grpSpPr>
              <p:sp>
                <p:nvSpPr>
                  <p:cNvPr id="111" name="Прямоугольник 110"/>
                  <p:cNvSpPr/>
                  <p:nvPr/>
                </p:nvSpPr>
                <p:spPr>
                  <a:xfrm>
                    <a:off x="6190440" y="1592260"/>
                    <a:ext cx="2520280" cy="2462338"/>
                  </a:xfrm>
                  <a:prstGeom prst="rect">
                    <a:avLst/>
                  </a:prstGeom>
                  <a:solidFill>
                    <a:srgbClr val="DDF6A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12" name="Группа 111"/>
                  <p:cNvGrpSpPr/>
                  <p:nvPr/>
                </p:nvGrpSpPr>
                <p:grpSpPr>
                  <a:xfrm>
                    <a:off x="6435772" y="1528249"/>
                    <a:ext cx="2237227" cy="2443047"/>
                    <a:chOff x="6435772" y="1528249"/>
                    <a:chExt cx="2237227" cy="2443047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13" name="TextBox 112"/>
                        <p:cNvSpPr txBox="1"/>
                        <p:nvPr/>
                      </p:nvSpPr>
                      <p:spPr>
                        <a:xfrm>
                          <a:off x="6617128" y="3503026"/>
                          <a:ext cx="1767441" cy="46827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b="1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b="1" i="1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en-US" b="1" i="0" dirty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  <m:r>
                                        <a:rPr lang="en-US" b="1" i="0">
                                          <a:latin typeface="Cambria Math"/>
                                          <a:ea typeface="Cambria Math"/>
                                        </a:rPr>
                                        <m:t>→</m:t>
                                      </m:r>
                                      <m:r>
                                        <a:rPr lang="en-US" b="1" i="1" dirty="0">
                                          <a:latin typeface="Cambria Math"/>
                                          <a:ea typeface="Cambria Math"/>
                                          <a:cs typeface="Times New Roman" pitchFamily="18" charset="0"/>
                                        </a:rPr>
                                        <m:t>±</m:t>
                                      </m:r>
                                      <m:r>
                                        <a:rPr lang="ru-RU" b="1" i="0">
                                          <a:latin typeface="Cambria Math"/>
                                          <a:ea typeface="Cambria Math"/>
                                        </a:rPr>
                                        <m:t>∞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ru-RU" b="1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С</m:t>
                                  </m:r>
                                  <m:r>
                                    <a:rPr lang="en-US" b="1" i="0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= 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С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13" name="TextBox 112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617128" y="3503026"/>
                          <a:ext cx="1767441" cy="468270"/>
                        </a:xfrm>
                        <a:prstGeom prst="rect">
                          <a:avLst/>
                        </a:prstGeom>
                        <a:blipFill rotWithShape="1">
                          <a:blip r:embed="rId10"/>
                          <a:stretch>
                            <a:fillRect t="-7792" b="-5195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ru-RU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grpSp>
                  <p:nvGrpSpPr>
                    <p:cNvPr id="114" name="Группа 113"/>
                    <p:cNvGrpSpPr/>
                    <p:nvPr/>
                  </p:nvGrpSpPr>
                  <p:grpSpPr>
                    <a:xfrm>
                      <a:off x="6435772" y="1528249"/>
                      <a:ext cx="2237227" cy="1943764"/>
                      <a:chOff x="6359790" y="1613064"/>
                      <a:chExt cx="2237227" cy="1943764"/>
                    </a:xfrm>
                  </p:grpSpPr>
                  <p:grpSp>
                    <p:nvGrpSpPr>
                      <p:cNvPr id="115" name="Группа 114"/>
                      <p:cNvGrpSpPr/>
                      <p:nvPr/>
                    </p:nvGrpSpPr>
                    <p:grpSpPr>
                      <a:xfrm>
                        <a:off x="6359790" y="1747009"/>
                        <a:ext cx="2136646" cy="1512168"/>
                        <a:chOff x="6359790" y="1747009"/>
                        <a:chExt cx="2136646" cy="1512168"/>
                      </a:xfrm>
                    </p:grpSpPr>
                    <p:cxnSp>
                      <p:nvCxnSpPr>
                        <p:cNvPr id="122" name="Прямая со стрелкой 121"/>
                        <p:cNvCxnSpPr/>
                        <p:nvPr/>
                      </p:nvCxnSpPr>
                      <p:spPr>
                        <a:xfrm flipV="1">
                          <a:off x="7452320" y="1747009"/>
                          <a:ext cx="0" cy="1512168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4" name="Прямая со стрелкой 123"/>
                        <p:cNvCxnSpPr/>
                        <p:nvPr/>
                      </p:nvCxnSpPr>
                      <p:spPr>
                        <a:xfrm>
                          <a:off x="6408204" y="2881683"/>
                          <a:ext cx="2088232" cy="0"/>
                        </a:xfrm>
                        <a:prstGeom prst="straightConnector1">
                          <a:avLst/>
                        </a:prstGeom>
                        <a:ln w="28575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5" name="Прямая со стрелкой 124"/>
                        <p:cNvCxnSpPr/>
                        <p:nvPr/>
                      </p:nvCxnSpPr>
                      <p:spPr>
                        <a:xfrm>
                          <a:off x="6359790" y="2547570"/>
                          <a:ext cx="2136646" cy="0"/>
                        </a:xfrm>
                        <a:prstGeom prst="straightConnector1">
                          <a:avLst/>
                        </a:prstGeom>
                        <a:ln w="38100">
                          <a:solidFill>
                            <a:srgbClr val="002060"/>
                          </a:solidFill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116" name="TextBox 115"/>
                      <p:cNvSpPr txBox="1"/>
                      <p:nvPr/>
                    </p:nvSpPr>
                    <p:spPr>
                      <a:xfrm>
                        <a:off x="7424867" y="1613064"/>
                        <a:ext cx="348054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b="1" dirty="0" smtClean="0">
                            <a:latin typeface="Cambria Math" pitchFamily="18" charset="0"/>
                            <a:ea typeface="Cambria Math" pitchFamily="18" charset="0"/>
                          </a:rPr>
                          <a:t>у</a:t>
                        </a:r>
                        <a:endParaRPr lang="ru-RU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117" name="TextBox 116"/>
                      <p:cNvSpPr txBox="1"/>
                      <p:nvPr/>
                    </p:nvSpPr>
                    <p:spPr>
                      <a:xfrm>
                        <a:off x="8248963" y="2818164"/>
                        <a:ext cx="348054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2000" b="1" dirty="0">
                            <a:latin typeface="Cambria Math" pitchFamily="18" charset="0"/>
                            <a:ea typeface="Cambria Math" pitchFamily="18" charset="0"/>
                          </a:rPr>
                          <a:t>х</a:t>
                        </a:r>
                      </a:p>
                    </p:txBody>
                  </p:sp>
                  <p:sp>
                    <p:nvSpPr>
                      <p:cNvPr id="118" name="TextBox 117"/>
                      <p:cNvSpPr txBox="1"/>
                      <p:nvPr/>
                    </p:nvSpPr>
                    <p:spPr>
                      <a:xfrm>
                        <a:off x="7222171" y="2639085"/>
                        <a:ext cx="348054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14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0</a:t>
                        </a:r>
                        <a:endParaRPr lang="ru-RU" sz="14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119" name="TextBox 118"/>
                      <p:cNvSpPr txBox="1"/>
                      <p:nvPr/>
                    </p:nvSpPr>
                    <p:spPr>
                      <a:xfrm>
                        <a:off x="6868981" y="3218274"/>
                        <a:ext cx="1054433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C – const </a:t>
                        </a:r>
                        <a:endParaRPr lang="ru-RU" sz="16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sp>
                    <p:nvSpPr>
                      <p:cNvPr id="120" name="TextBox 119"/>
                      <p:cNvSpPr txBox="1"/>
                      <p:nvPr/>
                    </p:nvSpPr>
                    <p:spPr>
                      <a:xfrm>
                        <a:off x="7570225" y="2213729"/>
                        <a:ext cx="785301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 dirty="0" smtClean="0">
                            <a:latin typeface="Cambria Math" pitchFamily="18" charset="0"/>
                            <a:ea typeface="Cambria Math" pitchFamily="18" charset="0"/>
                          </a:rPr>
                          <a:t>y = </a:t>
                        </a:r>
                        <a:r>
                          <a:rPr lang="en-US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C</a:t>
                        </a:r>
                        <a:endParaRPr lang="ru-RU" b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121" name="TextBox 120"/>
                      <p:cNvSpPr txBox="1"/>
                      <p:nvPr/>
                    </p:nvSpPr>
                    <p:spPr>
                      <a:xfrm>
                        <a:off x="7210610" y="2252598"/>
                        <a:ext cx="29927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c</a:t>
                        </a:r>
                        <a:endParaRPr lang="ru-RU" b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51" name="Скругленный прямоугольник 150"/>
                <p:cNvSpPr/>
                <p:nvPr/>
              </p:nvSpPr>
              <p:spPr>
                <a:xfrm>
                  <a:off x="6643891" y="6034997"/>
                  <a:ext cx="1681054" cy="491096"/>
                </a:xfrm>
                <a:prstGeom prst="round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23" name="TextBox 122"/>
            <p:cNvSpPr txBox="1"/>
            <p:nvPr/>
          </p:nvSpPr>
          <p:spPr>
            <a:xfrm>
              <a:off x="4591088" y="4912444"/>
              <a:ext cx="249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Century Gothic"/>
                </a:rPr>
                <a:t>●</a:t>
              </a:r>
              <a:endParaRPr lang="ru-RU" sz="1400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372751" y="4851620"/>
              <a:ext cx="249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Century Gothic"/>
                </a:rPr>
                <a:t>●</a:t>
              </a:r>
              <a:endParaRPr lang="ru-RU" sz="140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2880"/>
            <a:ext cx="8784976" cy="11116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Таблица 1. Предел функции</a:t>
            </a:r>
            <a:r>
              <a:rPr lang="en-US" sz="3600" b="1" dirty="0" smtClean="0"/>
              <a:t> </a:t>
            </a:r>
            <a:r>
              <a:rPr lang="ru-RU" sz="3600" b="1" dirty="0" smtClean="0"/>
              <a:t>на бесконечности</a:t>
            </a:r>
            <a:endParaRPr lang="ru-RU" sz="3600" b="1" dirty="0"/>
          </a:p>
        </p:txBody>
      </p:sp>
      <p:sp>
        <p:nvSpPr>
          <p:cNvPr id="145" name="Полилиния 144"/>
          <p:cNvSpPr/>
          <p:nvPr/>
        </p:nvSpPr>
        <p:spPr>
          <a:xfrm>
            <a:off x="4120738" y="4234745"/>
            <a:ext cx="1543792" cy="1026023"/>
          </a:xfrm>
          <a:custGeom>
            <a:avLst/>
            <a:gdLst>
              <a:gd name="connsiteX0" fmla="*/ 0 w 1543792"/>
              <a:gd name="connsiteY0" fmla="*/ 0 h 1045029"/>
              <a:gd name="connsiteX1" fmla="*/ 593766 w 1543792"/>
              <a:gd name="connsiteY1" fmla="*/ 866899 h 1045029"/>
              <a:gd name="connsiteX2" fmla="*/ 1543792 w 1543792"/>
              <a:gd name="connsiteY2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792" h="1045029">
                <a:moveTo>
                  <a:pt x="0" y="0"/>
                </a:moveTo>
                <a:cubicBezTo>
                  <a:pt x="168233" y="346364"/>
                  <a:pt x="336467" y="692728"/>
                  <a:pt x="593766" y="866899"/>
                </a:cubicBezTo>
                <a:cubicBezTo>
                  <a:pt x="851065" y="1041070"/>
                  <a:pt x="1197428" y="1043049"/>
                  <a:pt x="1543792" y="1045029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олилиния 146"/>
          <p:cNvSpPr/>
          <p:nvPr/>
        </p:nvSpPr>
        <p:spPr>
          <a:xfrm>
            <a:off x="1959429" y="4227616"/>
            <a:ext cx="855023" cy="760020"/>
          </a:xfrm>
          <a:custGeom>
            <a:avLst/>
            <a:gdLst>
              <a:gd name="connsiteX0" fmla="*/ 0 w 855023"/>
              <a:gd name="connsiteY0" fmla="*/ 0 h 760020"/>
              <a:gd name="connsiteX1" fmla="*/ 190005 w 855023"/>
              <a:gd name="connsiteY1" fmla="*/ 581890 h 760020"/>
              <a:gd name="connsiteX2" fmla="*/ 855023 w 855023"/>
              <a:gd name="connsiteY2" fmla="*/ 760020 h 7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760020">
                <a:moveTo>
                  <a:pt x="0" y="0"/>
                </a:moveTo>
                <a:cubicBezTo>
                  <a:pt x="23750" y="227610"/>
                  <a:pt x="47501" y="455220"/>
                  <a:pt x="190005" y="581890"/>
                </a:cubicBezTo>
                <a:cubicBezTo>
                  <a:pt x="332509" y="708560"/>
                  <a:pt x="855023" y="760020"/>
                  <a:pt x="855023" y="760020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олилиния 147"/>
          <p:cNvSpPr/>
          <p:nvPr/>
        </p:nvSpPr>
        <p:spPr>
          <a:xfrm flipH="1" flipV="1">
            <a:off x="943476" y="5134094"/>
            <a:ext cx="855023" cy="760020"/>
          </a:xfrm>
          <a:custGeom>
            <a:avLst/>
            <a:gdLst>
              <a:gd name="connsiteX0" fmla="*/ 0 w 855023"/>
              <a:gd name="connsiteY0" fmla="*/ 0 h 760020"/>
              <a:gd name="connsiteX1" fmla="*/ 190005 w 855023"/>
              <a:gd name="connsiteY1" fmla="*/ 581890 h 760020"/>
              <a:gd name="connsiteX2" fmla="*/ 855023 w 855023"/>
              <a:gd name="connsiteY2" fmla="*/ 760020 h 7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760020">
                <a:moveTo>
                  <a:pt x="0" y="0"/>
                </a:moveTo>
                <a:cubicBezTo>
                  <a:pt x="23750" y="227610"/>
                  <a:pt x="47501" y="455220"/>
                  <a:pt x="190005" y="581890"/>
                </a:cubicBezTo>
                <a:cubicBezTo>
                  <a:pt x="332509" y="708560"/>
                  <a:pt x="855023" y="760020"/>
                  <a:pt x="855023" y="760020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514828" y="1527439"/>
            <a:ext cx="8195892" cy="2231480"/>
            <a:chOff x="514828" y="1527439"/>
            <a:chExt cx="8195892" cy="223148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340086" y="1527439"/>
              <a:ext cx="2520280" cy="2219410"/>
              <a:chOff x="3340086" y="1527439"/>
              <a:chExt cx="2520280" cy="2219410"/>
            </a:xfrm>
          </p:grpSpPr>
          <p:grpSp>
            <p:nvGrpSpPr>
              <p:cNvPr id="76" name="Группа 75"/>
              <p:cNvGrpSpPr/>
              <p:nvPr/>
            </p:nvGrpSpPr>
            <p:grpSpPr>
              <a:xfrm>
                <a:off x="3340086" y="1527439"/>
                <a:ext cx="2520280" cy="2219410"/>
                <a:chOff x="3388122" y="1527439"/>
                <a:chExt cx="2520280" cy="2219410"/>
              </a:xfrm>
            </p:grpSpPr>
            <p:sp>
              <p:nvSpPr>
                <p:cNvPr id="73" name="Прямоугольник 72"/>
                <p:cNvSpPr/>
                <p:nvPr/>
              </p:nvSpPr>
              <p:spPr>
                <a:xfrm>
                  <a:off x="3388122" y="1615820"/>
                  <a:ext cx="2520280" cy="2131029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70" name="Группа 69"/>
                <p:cNvGrpSpPr/>
                <p:nvPr/>
              </p:nvGrpSpPr>
              <p:grpSpPr>
                <a:xfrm>
                  <a:off x="3637025" y="1527439"/>
                  <a:ext cx="2029425" cy="2144511"/>
                  <a:chOff x="3637025" y="1527439"/>
                  <a:chExt cx="2029425" cy="2144511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5" name="TextBox 54"/>
                      <p:cNvSpPr txBox="1"/>
                      <p:nvPr/>
                    </p:nvSpPr>
                    <p:spPr>
                      <a:xfrm>
                        <a:off x="3650883" y="3220480"/>
                        <a:ext cx="1994757" cy="45147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 xmlns:m="http://schemas.openxmlformats.org/officeDocument/2006/math">
                            <m:func>
                              <m:funcPr>
                                <m:ctrlPr>
                                  <a:rPr lang="en-US" b="1" i="1" dirty="0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𝐥𝐢𝐦</m:t>
                                    </m:r>
                                  </m:e>
                                  <m:lim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  <m:r>
                                      <a:rPr lang="en-US" b="1" i="0">
                                        <a:latin typeface="Cambria Math"/>
                                        <a:ea typeface="Cambria Math"/>
                                      </a:rPr>
                                      <m:t>→</m:t>
                                    </m:r>
                                    <m:r>
                                      <a:rPr lang="en-US" b="1" i="0" smtClean="0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ru-RU" b="1" i="0">
                                        <a:latin typeface="Cambria Math"/>
                                        <a:ea typeface="Cambria Math"/>
                                      </a:rPr>
                                      <m:t>∞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𝐠</m:t>
                                </m:r>
                                <m:d>
                                  <m:d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d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= </m:t>
                                </m:r>
                              </m:e>
                            </m:func>
                          </m:oMath>
                        </a14:m>
                        <a:r>
                          <a:rPr lang="en-US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b</a:t>
                        </a:r>
                        <a:endParaRPr lang="ru-RU" b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55" name="TextBox 54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650883" y="3220480"/>
                        <a:ext cx="1994757" cy="451470"/>
                      </a:xfrm>
                      <a:prstGeom prst="rect">
                        <a:avLst/>
                      </a:prstGeom>
                      <a:blipFill rotWithShape="1">
                        <a:blip r:embed="rId11"/>
                        <a:stretch>
                          <a:fillRect t="-6757" b="-2703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65" name="Группа 64"/>
                  <p:cNvGrpSpPr/>
                  <p:nvPr/>
                </p:nvGrpSpPr>
                <p:grpSpPr>
                  <a:xfrm>
                    <a:off x="3637025" y="1527439"/>
                    <a:ext cx="2029425" cy="1671823"/>
                    <a:chOff x="3563888" y="1797730"/>
                    <a:chExt cx="2029425" cy="1671823"/>
                  </a:xfrm>
                </p:grpSpPr>
                <p:grpSp>
                  <p:nvGrpSpPr>
                    <p:cNvPr id="41" name="Группа 40"/>
                    <p:cNvGrpSpPr/>
                    <p:nvPr/>
                  </p:nvGrpSpPr>
                  <p:grpSpPr>
                    <a:xfrm>
                      <a:off x="3563888" y="1956049"/>
                      <a:ext cx="1920244" cy="1513504"/>
                      <a:chOff x="3443844" y="1745673"/>
                      <a:chExt cx="1920244" cy="1513504"/>
                    </a:xfrm>
                  </p:grpSpPr>
                  <p:cxnSp>
                    <p:nvCxnSpPr>
                      <p:cNvPr id="23" name="Прямая со стрелкой 22"/>
                      <p:cNvCxnSpPr/>
                      <p:nvPr/>
                    </p:nvCxnSpPr>
                    <p:spPr>
                      <a:xfrm flipV="1">
                        <a:off x="4355976" y="1747009"/>
                        <a:ext cx="0" cy="1512168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Прямая со стрелкой 28"/>
                      <p:cNvCxnSpPr/>
                      <p:nvPr/>
                    </p:nvCxnSpPr>
                    <p:spPr>
                      <a:xfrm>
                        <a:off x="3443844" y="2508417"/>
                        <a:ext cx="1872208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accent1"/>
                        </a:solidFill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1" name="Полилиния 30"/>
                      <p:cNvSpPr/>
                      <p:nvPr/>
                    </p:nvSpPr>
                    <p:spPr>
                      <a:xfrm>
                        <a:off x="3443844" y="1745673"/>
                        <a:ext cx="1872208" cy="1474004"/>
                      </a:xfrm>
                      <a:custGeom>
                        <a:avLst/>
                        <a:gdLst>
                          <a:gd name="connsiteX0" fmla="*/ 0 w 1662546"/>
                          <a:gd name="connsiteY0" fmla="*/ 855023 h 1474004"/>
                          <a:gd name="connsiteX1" fmla="*/ 427512 w 1662546"/>
                          <a:gd name="connsiteY1" fmla="*/ 890649 h 1474004"/>
                          <a:gd name="connsiteX2" fmla="*/ 771896 w 1662546"/>
                          <a:gd name="connsiteY2" fmla="*/ 1080654 h 1474004"/>
                          <a:gd name="connsiteX3" fmla="*/ 1151907 w 1662546"/>
                          <a:gd name="connsiteY3" fmla="*/ 1472540 h 1474004"/>
                          <a:gd name="connsiteX4" fmla="*/ 1436914 w 1662546"/>
                          <a:gd name="connsiteY4" fmla="*/ 926275 h 1474004"/>
                          <a:gd name="connsiteX5" fmla="*/ 1662546 w 1662546"/>
                          <a:gd name="connsiteY5" fmla="*/ 0 h 14740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62546" h="1474004">
                            <a:moveTo>
                              <a:pt x="0" y="855023"/>
                            </a:moveTo>
                            <a:cubicBezTo>
                              <a:pt x="149431" y="854033"/>
                              <a:pt x="298863" y="853044"/>
                              <a:pt x="427512" y="890649"/>
                            </a:cubicBezTo>
                            <a:cubicBezTo>
                              <a:pt x="556161" y="928254"/>
                              <a:pt x="651164" y="983672"/>
                              <a:pt x="771896" y="1080654"/>
                            </a:cubicBezTo>
                            <a:cubicBezTo>
                              <a:pt x="892628" y="1177636"/>
                              <a:pt x="1041071" y="1498270"/>
                              <a:pt x="1151907" y="1472540"/>
                            </a:cubicBezTo>
                            <a:cubicBezTo>
                              <a:pt x="1262743" y="1446810"/>
                              <a:pt x="1351808" y="1171698"/>
                              <a:pt x="1436914" y="926275"/>
                            </a:cubicBezTo>
                            <a:cubicBezTo>
                              <a:pt x="1522021" y="680852"/>
                              <a:pt x="1592283" y="340426"/>
                              <a:pt x="1662546" y="0"/>
                            </a:cubicBezTo>
                          </a:path>
                        </a:pathLst>
                      </a:custGeom>
                      <a:noFill/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37" name="Прямая со стрелкой 36"/>
                      <p:cNvCxnSpPr/>
                      <p:nvPr/>
                    </p:nvCxnSpPr>
                    <p:spPr>
                      <a:xfrm>
                        <a:off x="3491880" y="2881683"/>
                        <a:ext cx="1872208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44" name="TextBox 43"/>
                    <p:cNvSpPr txBox="1"/>
                    <p:nvPr/>
                  </p:nvSpPr>
                  <p:spPr>
                    <a:xfrm>
                      <a:off x="4151938" y="1797730"/>
                      <a:ext cx="34805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 smtClean="0">
                          <a:latin typeface="Cambria Math" pitchFamily="18" charset="0"/>
                          <a:ea typeface="Cambria Math" pitchFamily="18" charset="0"/>
                        </a:rPr>
                        <a:t>у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7" name="TextBox 46"/>
                    <p:cNvSpPr txBox="1"/>
                    <p:nvPr/>
                  </p:nvSpPr>
                  <p:spPr>
                    <a:xfrm>
                      <a:off x="5177974" y="2996355"/>
                      <a:ext cx="348054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000" b="1" dirty="0">
                          <a:latin typeface="Cambria Math" pitchFamily="18" charset="0"/>
                          <a:ea typeface="Cambria Math" pitchFamily="18" charset="0"/>
                        </a:rPr>
                        <a:t>х</a:t>
                      </a:r>
                    </a:p>
                  </p:txBody>
                </p:sp>
                <p:sp>
                  <p:nvSpPr>
                    <p:cNvPr id="51" name="TextBox 50"/>
                    <p:cNvSpPr txBox="1"/>
                    <p:nvPr/>
                  </p:nvSpPr>
                  <p:spPr>
                    <a:xfrm>
                      <a:off x="4227071" y="3018219"/>
                      <a:ext cx="34805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3" name="TextBox 52"/>
                    <p:cNvSpPr txBox="1"/>
                    <p:nvPr/>
                  </p:nvSpPr>
                  <p:spPr>
                    <a:xfrm>
                      <a:off x="4548028" y="1928302"/>
                      <a:ext cx="1045285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= </a:t>
                      </a:r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g(x)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60" name="TextBox 59"/>
                    <p:cNvSpPr txBox="1"/>
                    <p:nvPr/>
                  </p:nvSpPr>
                  <p:spPr>
                    <a:xfrm>
                      <a:off x="4566700" y="2435631"/>
                      <a:ext cx="78530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 smtClean="0">
                          <a:latin typeface="Cambria Math" pitchFamily="18" charset="0"/>
                          <a:ea typeface="Cambria Math" pitchFamily="18" charset="0"/>
                        </a:rPr>
                        <a:t>y = </a:t>
                      </a:r>
                      <a:r>
                        <a:rPr lang="en-US" b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b</a:t>
                      </a:r>
                      <a:endParaRPr lang="ru-RU" b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1" name="TextBox 60"/>
                    <p:cNvSpPr txBox="1"/>
                    <p:nvPr/>
                  </p:nvSpPr>
                  <p:spPr>
                    <a:xfrm>
                      <a:off x="4183748" y="2429945"/>
                      <a:ext cx="2844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b</a:t>
                      </a:r>
                      <a:endParaRPr lang="ru-RU" b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3" name="TextBox 2"/>
              <p:cNvSpPr txBox="1"/>
              <p:nvPr/>
            </p:nvSpPr>
            <p:spPr>
              <a:xfrm>
                <a:off x="4365314" y="2282123"/>
                <a:ext cx="249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solidFill>
                      <a:schemeClr val="accent1"/>
                    </a:solidFill>
                    <a:latin typeface="Century Gothic"/>
                  </a:rPr>
                  <a:t>●</a:t>
                </a:r>
                <a:endParaRPr lang="ru-RU" sz="1400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514828" y="1591887"/>
              <a:ext cx="2520280" cy="2138609"/>
              <a:chOff x="476587" y="1624099"/>
              <a:chExt cx="2520280" cy="2138609"/>
            </a:xfrm>
          </p:grpSpPr>
          <p:grpSp>
            <p:nvGrpSpPr>
              <p:cNvPr id="77" name="Группа 76"/>
              <p:cNvGrpSpPr/>
              <p:nvPr/>
            </p:nvGrpSpPr>
            <p:grpSpPr>
              <a:xfrm>
                <a:off x="476587" y="1624099"/>
                <a:ext cx="2520280" cy="2138609"/>
                <a:chOff x="764621" y="1635063"/>
                <a:chExt cx="2520280" cy="2138609"/>
              </a:xfrm>
            </p:grpSpPr>
            <p:sp>
              <p:nvSpPr>
                <p:cNvPr id="72" name="Прямоугольник 71"/>
                <p:cNvSpPr/>
                <p:nvPr/>
              </p:nvSpPr>
              <p:spPr>
                <a:xfrm>
                  <a:off x="764621" y="1642643"/>
                  <a:ext cx="2520280" cy="213102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69" name="Группа 68"/>
                <p:cNvGrpSpPr/>
                <p:nvPr/>
              </p:nvGrpSpPr>
              <p:grpSpPr>
                <a:xfrm>
                  <a:off x="968655" y="1635063"/>
                  <a:ext cx="2198271" cy="2136097"/>
                  <a:chOff x="968655" y="1537264"/>
                  <a:chExt cx="2198271" cy="2136097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6" name="TextBox 55"/>
                      <p:cNvSpPr txBox="1"/>
                      <p:nvPr/>
                    </p:nvSpPr>
                    <p:spPr>
                      <a:xfrm>
                        <a:off x="968655" y="3220480"/>
                        <a:ext cx="2198271" cy="452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 xmlns:m="http://schemas.openxmlformats.org/officeDocument/2006/math">
                            <m:func>
                              <m:funcPr>
                                <m:ctrlPr>
                                  <a:rPr lang="en-US" b="1" i="1" dirty="0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𝐥𝐢𝐦</m:t>
                                    </m:r>
                                  </m:e>
                                  <m:lim>
                                    <m: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𝒙</m:t>
                                    </m:r>
                                    <m:r>
                                      <a:rPr lang="en-US" b="1" i="1">
                                        <a:latin typeface="Cambria Math"/>
                                        <a:ea typeface="Cambria Math"/>
                                      </a:rPr>
                                      <m:t>→</m:t>
                                    </m:r>
                                    <m:r>
                                      <a:rPr lang="en-US" b="1" i="1" smtClean="0">
                                        <a:latin typeface="Cambria Math"/>
                                        <a:ea typeface="Cambria Math"/>
                                      </a:rPr>
                                      <m:t> +</m:t>
                                    </m:r>
                                    <m:r>
                                      <a:rPr lang="ru-RU" b="1" i="1">
                                        <a:latin typeface="Cambria Math"/>
                                        <a:ea typeface="Cambria Math"/>
                                      </a:rPr>
                                      <m:t>∞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𝐟</m:t>
                                </m:r>
                                <m:d>
                                  <m:d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d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= </m:t>
                                </m:r>
                              </m:e>
                            </m:func>
                          </m:oMath>
                        </a14:m>
                        <a:r>
                          <a:rPr lang="en-US" b="1" i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a</a:t>
                        </a:r>
                        <a:endParaRPr lang="ru-RU" b="1" i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56" name="TextBox 55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68655" y="3220480"/>
                        <a:ext cx="2198271" cy="452881"/>
                      </a:xfrm>
                      <a:prstGeom prst="rect">
                        <a:avLst/>
                      </a:prstGeom>
                      <a:blipFill rotWithShape="1">
                        <a:blip r:embed="rId12"/>
                        <a:stretch>
                          <a:fillRect t="-6667" b="-1333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64" name="Группа 63"/>
                  <p:cNvGrpSpPr/>
                  <p:nvPr/>
                </p:nvGrpSpPr>
                <p:grpSpPr>
                  <a:xfrm>
                    <a:off x="1035941" y="1537264"/>
                    <a:ext cx="1971201" cy="1648706"/>
                    <a:chOff x="1068362" y="1795452"/>
                    <a:chExt cx="1971201" cy="1648706"/>
                  </a:xfrm>
                </p:grpSpPr>
                <p:grpSp>
                  <p:nvGrpSpPr>
                    <p:cNvPr id="40" name="Группа 39"/>
                    <p:cNvGrpSpPr/>
                    <p:nvPr/>
                  </p:nvGrpSpPr>
                  <p:grpSpPr>
                    <a:xfrm>
                      <a:off x="1068362" y="1931990"/>
                      <a:ext cx="1888085" cy="1512168"/>
                      <a:chOff x="1187624" y="1747009"/>
                      <a:chExt cx="1888085" cy="1512168"/>
                    </a:xfrm>
                  </p:grpSpPr>
                  <p:cxnSp>
                    <p:nvCxnSpPr>
                      <p:cNvPr id="21" name="Прямая со стрелкой 20"/>
                      <p:cNvCxnSpPr/>
                      <p:nvPr/>
                    </p:nvCxnSpPr>
                    <p:spPr>
                      <a:xfrm flipV="1">
                        <a:off x="2051720" y="1747009"/>
                        <a:ext cx="0" cy="1512168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" name="Прямая со стрелкой 24"/>
                      <p:cNvCxnSpPr/>
                      <p:nvPr/>
                    </p:nvCxnSpPr>
                    <p:spPr>
                      <a:xfrm>
                        <a:off x="1187624" y="2507685"/>
                        <a:ext cx="1872208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" name="Прямая со стрелкой 26"/>
                      <p:cNvCxnSpPr/>
                      <p:nvPr/>
                    </p:nvCxnSpPr>
                    <p:spPr>
                      <a:xfrm>
                        <a:off x="1203501" y="2924944"/>
                        <a:ext cx="1872208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rgbClr val="FF0000"/>
                        </a:solidFill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8" name="Полилиния 27"/>
                      <p:cNvSpPr/>
                      <p:nvPr/>
                    </p:nvSpPr>
                    <p:spPr>
                      <a:xfrm>
                        <a:off x="1258784" y="1912554"/>
                        <a:ext cx="1816925" cy="1270033"/>
                      </a:xfrm>
                      <a:custGeom>
                        <a:avLst/>
                        <a:gdLst>
                          <a:gd name="connsiteX0" fmla="*/ 0 w 1816925"/>
                          <a:gd name="connsiteY0" fmla="*/ 1270033 h 1270033"/>
                          <a:gd name="connsiteX1" fmla="*/ 498764 w 1816925"/>
                          <a:gd name="connsiteY1" fmla="*/ 11249 h 1270033"/>
                          <a:gd name="connsiteX2" fmla="*/ 1009403 w 1816925"/>
                          <a:gd name="connsiteY2" fmla="*/ 664391 h 1270033"/>
                          <a:gd name="connsiteX3" fmla="*/ 1816925 w 1816925"/>
                          <a:gd name="connsiteY3" fmla="*/ 890023 h 12700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16925" h="1270033">
                            <a:moveTo>
                              <a:pt x="0" y="1270033"/>
                            </a:moveTo>
                            <a:cubicBezTo>
                              <a:pt x="165265" y="691111"/>
                              <a:pt x="330530" y="112189"/>
                              <a:pt x="498764" y="11249"/>
                            </a:cubicBezTo>
                            <a:cubicBezTo>
                              <a:pt x="666998" y="-89691"/>
                              <a:pt x="789709" y="517929"/>
                              <a:pt x="1009403" y="664391"/>
                            </a:cubicBezTo>
                            <a:cubicBezTo>
                              <a:pt x="1229097" y="810853"/>
                              <a:pt x="1523011" y="850438"/>
                              <a:pt x="1816925" y="890023"/>
                            </a:cubicBezTo>
                          </a:path>
                        </a:pathLst>
                      </a:custGeom>
                      <a:noFill/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</p:grpSp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1918628" y="1795452"/>
                      <a:ext cx="27710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 smtClean="0">
                          <a:latin typeface="Cambria Math" pitchFamily="18" charset="0"/>
                          <a:ea typeface="Cambria Math" pitchFamily="18" charset="0"/>
                        </a:rPr>
                        <a:t>у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8" name="TextBox 47"/>
                    <p:cNvSpPr txBox="1"/>
                    <p:nvPr/>
                  </p:nvSpPr>
                  <p:spPr>
                    <a:xfrm>
                      <a:off x="2659256" y="2584932"/>
                      <a:ext cx="380307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2000" b="1" dirty="0">
                          <a:latin typeface="Cambria Math" pitchFamily="18" charset="0"/>
                          <a:ea typeface="Cambria Math" pitchFamily="18" charset="0"/>
                        </a:rPr>
                        <a:t>x</a:t>
                      </a:r>
                      <a:endParaRPr lang="ru-RU" sz="2000" b="1" dirty="0">
                        <a:latin typeface="Cambria Math" pitchFamily="18" charset="0"/>
                        <a:ea typeface="Cambria Math" pitchFamily="18" charset="0"/>
                        <a:cs typeface="Aharoni" pitchFamily="2" charset="-79"/>
                      </a:endParaRPr>
                    </a:p>
                  </p:txBody>
                </p:sp>
                <p:sp>
                  <p:nvSpPr>
                    <p:cNvPr id="50" name="TextBox 49"/>
                    <p:cNvSpPr txBox="1"/>
                    <p:nvPr/>
                  </p:nvSpPr>
                  <p:spPr>
                    <a:xfrm>
                      <a:off x="1699930" y="2440224"/>
                      <a:ext cx="34805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2" name="TextBox 51"/>
                    <p:cNvSpPr txBox="1"/>
                    <p:nvPr/>
                  </p:nvSpPr>
                  <p:spPr>
                    <a:xfrm>
                      <a:off x="1955987" y="2127841"/>
                      <a:ext cx="87729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= </a:t>
                      </a:r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f(x)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8" name="TextBox 57"/>
                    <p:cNvSpPr txBox="1"/>
                    <p:nvPr/>
                  </p:nvSpPr>
                  <p:spPr>
                    <a:xfrm>
                      <a:off x="2014547" y="2818164"/>
                      <a:ext cx="78530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 smtClean="0">
                          <a:latin typeface="Cambria Math" pitchFamily="18" charset="0"/>
                          <a:ea typeface="Cambria Math" pitchFamily="18" charset="0"/>
                        </a:rPr>
                        <a:t>y = </a:t>
                      </a:r>
                      <a:r>
                        <a:rPr lang="en-US" b="1" i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a</a:t>
                      </a:r>
                      <a:endParaRPr lang="ru-RU" b="1" i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9" name="TextBox 58"/>
                    <p:cNvSpPr txBox="1"/>
                    <p:nvPr/>
                  </p:nvSpPr>
                  <p:spPr>
                    <a:xfrm>
                      <a:off x="1679896" y="2833553"/>
                      <a:ext cx="28498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i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a</a:t>
                      </a:r>
                      <a:endParaRPr lang="ru-RU" b="1" i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107" name="TextBox 106"/>
              <p:cNvSpPr txBox="1"/>
              <p:nvPr/>
            </p:nvSpPr>
            <p:spPr>
              <a:xfrm>
                <a:off x="1473647" y="2772230"/>
                <a:ext cx="249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solidFill>
                      <a:srgbClr val="FF0000"/>
                    </a:solidFill>
                    <a:latin typeface="Century Gothic"/>
                  </a:rPr>
                  <a:t>●</a:t>
                </a:r>
                <a:endParaRPr lang="ru-RU" sz="14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6190440" y="1563879"/>
              <a:ext cx="2520280" cy="2195040"/>
              <a:chOff x="6190440" y="1563879"/>
              <a:chExt cx="2520280" cy="2195040"/>
            </a:xfrm>
          </p:grpSpPr>
          <p:grpSp>
            <p:nvGrpSpPr>
              <p:cNvPr id="75" name="Группа 74"/>
              <p:cNvGrpSpPr/>
              <p:nvPr/>
            </p:nvGrpSpPr>
            <p:grpSpPr>
              <a:xfrm>
                <a:off x="6190440" y="1563879"/>
                <a:ext cx="2520280" cy="2195040"/>
                <a:chOff x="6190440" y="1528249"/>
                <a:chExt cx="2520280" cy="2195040"/>
              </a:xfrm>
            </p:grpSpPr>
            <p:sp>
              <p:nvSpPr>
                <p:cNvPr id="74" name="Прямоугольник 73"/>
                <p:cNvSpPr/>
                <p:nvPr/>
              </p:nvSpPr>
              <p:spPr>
                <a:xfrm>
                  <a:off x="6190440" y="1592260"/>
                  <a:ext cx="2520280" cy="213102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71" name="Группа 70"/>
                <p:cNvGrpSpPr/>
                <p:nvPr/>
              </p:nvGrpSpPr>
              <p:grpSpPr>
                <a:xfrm>
                  <a:off x="6243720" y="1528249"/>
                  <a:ext cx="2429279" cy="2154217"/>
                  <a:chOff x="6243720" y="1528249"/>
                  <a:chExt cx="2429279" cy="2154217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7" name="TextBox 56"/>
                      <p:cNvSpPr txBox="1"/>
                      <p:nvPr/>
                    </p:nvSpPr>
                    <p:spPr>
                      <a:xfrm>
                        <a:off x="6404959" y="3214196"/>
                        <a:ext cx="2198271" cy="46827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 xmlns:m="http://schemas.openxmlformats.org/officeDocument/2006/math">
                            <m:func>
                              <m:funcPr>
                                <m:ctrlPr>
                                  <a:rPr lang="en-US" b="1" i="1" dirty="0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𝐥𝐢𝐦</m:t>
                                    </m:r>
                                  </m:e>
                                  <m:lim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  <m:r>
                                      <a:rPr lang="en-US" b="1" i="0">
                                        <a:latin typeface="Cambria Math"/>
                                        <a:ea typeface="Cambria Math"/>
                                      </a:rPr>
                                      <m:t>→</m:t>
                                    </m:r>
                                    <m:r>
                                      <a:rPr lang="en-US" b="1" i="1" dirty="0"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±</m:t>
                                    </m:r>
                                    <m:r>
                                      <a:rPr lang="ru-RU" b="1" i="0">
                                        <a:latin typeface="Cambria Math"/>
                                        <a:ea typeface="Cambria Math"/>
                                      </a:rPr>
                                      <m:t>∞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𝐯</m:t>
                                </m:r>
                                <m:d>
                                  <m:dPr>
                                    <m:ctrlPr>
                                      <a:rPr lang="en-US" b="1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0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d>
                                <m:r>
                                  <a:rPr lang="en-US" b="1" i="0" dirty="0" smtClean="0">
                                    <a:latin typeface="Cambria Math"/>
                                    <a:ea typeface="Cambria Math" pitchFamily="18" charset="0"/>
                                  </a:rPr>
                                  <m:t>= </m:t>
                                </m:r>
                              </m:e>
                            </m:func>
                          </m:oMath>
                        </a14:m>
                        <a:r>
                          <a:rPr lang="en-US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c</a:t>
                        </a:r>
                        <a:endParaRPr lang="ru-RU" b="1" dirty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57" name="TextBox 56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404959" y="3214196"/>
                        <a:ext cx="2198271" cy="468270"/>
                      </a:xfrm>
                      <a:prstGeom prst="rect">
                        <a:avLst/>
                      </a:prstGeom>
                      <a:blipFill rotWithShape="1">
                        <a:blip r:embed="rId13"/>
                        <a:stretch>
                          <a:fillRect t="-6494" b="-5195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66" name="Группа 65"/>
                  <p:cNvGrpSpPr/>
                  <p:nvPr/>
                </p:nvGrpSpPr>
                <p:grpSpPr>
                  <a:xfrm>
                    <a:off x="6243720" y="1528249"/>
                    <a:ext cx="2429279" cy="1646113"/>
                    <a:chOff x="6167738" y="1613064"/>
                    <a:chExt cx="2429279" cy="1646113"/>
                  </a:xfrm>
                </p:grpSpPr>
                <p:grpSp>
                  <p:nvGrpSpPr>
                    <p:cNvPr id="42" name="Группа 41"/>
                    <p:cNvGrpSpPr/>
                    <p:nvPr/>
                  </p:nvGrpSpPr>
                  <p:grpSpPr>
                    <a:xfrm>
                      <a:off x="6353299" y="1747009"/>
                      <a:ext cx="2143137" cy="1512168"/>
                      <a:chOff x="6353299" y="1747009"/>
                      <a:chExt cx="2143137" cy="1512168"/>
                    </a:xfrm>
                  </p:grpSpPr>
                  <p:cxnSp>
                    <p:nvCxnSpPr>
                      <p:cNvPr id="24" name="Прямая со стрелкой 23"/>
                      <p:cNvCxnSpPr/>
                      <p:nvPr/>
                    </p:nvCxnSpPr>
                    <p:spPr>
                      <a:xfrm flipV="1">
                        <a:off x="7452320" y="1747009"/>
                        <a:ext cx="0" cy="1512168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5" name="Полилиния 34"/>
                      <p:cNvSpPr/>
                      <p:nvPr/>
                    </p:nvSpPr>
                    <p:spPr>
                      <a:xfrm>
                        <a:off x="6353299" y="1957953"/>
                        <a:ext cx="2143137" cy="1260321"/>
                      </a:xfrm>
                      <a:custGeom>
                        <a:avLst/>
                        <a:gdLst>
                          <a:gd name="connsiteX0" fmla="*/ 1983179 w 1983179"/>
                          <a:gd name="connsiteY0" fmla="*/ 666494 h 1260321"/>
                          <a:gd name="connsiteX1" fmla="*/ 1448789 w 1983179"/>
                          <a:gd name="connsiteY1" fmla="*/ 844624 h 1260321"/>
                          <a:gd name="connsiteX2" fmla="*/ 1163782 w 1983179"/>
                          <a:gd name="connsiteY2" fmla="*/ 1260260 h 1260321"/>
                          <a:gd name="connsiteX3" fmla="*/ 866898 w 1983179"/>
                          <a:gd name="connsiteY3" fmla="*/ 868374 h 1260321"/>
                          <a:gd name="connsiteX4" fmla="*/ 736270 w 1983179"/>
                          <a:gd name="connsiteY4" fmla="*/ 13351 h 1260321"/>
                          <a:gd name="connsiteX5" fmla="*/ 356259 w 1983179"/>
                          <a:gd name="connsiteY5" fmla="*/ 357735 h 1260321"/>
                          <a:gd name="connsiteX6" fmla="*/ 0 w 1983179"/>
                          <a:gd name="connsiteY6" fmla="*/ 512115 h 12603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983179" h="1260321">
                            <a:moveTo>
                              <a:pt x="1983179" y="666494"/>
                            </a:moveTo>
                            <a:cubicBezTo>
                              <a:pt x="1784267" y="706078"/>
                              <a:pt x="1585355" y="745663"/>
                              <a:pt x="1448789" y="844624"/>
                            </a:cubicBezTo>
                            <a:cubicBezTo>
                              <a:pt x="1312223" y="943585"/>
                              <a:pt x="1260764" y="1256302"/>
                              <a:pt x="1163782" y="1260260"/>
                            </a:cubicBezTo>
                            <a:cubicBezTo>
                              <a:pt x="1066800" y="1264218"/>
                              <a:pt x="938150" y="1076192"/>
                              <a:pt x="866898" y="868374"/>
                            </a:cubicBezTo>
                            <a:cubicBezTo>
                              <a:pt x="795646" y="660556"/>
                              <a:pt x="821376" y="98457"/>
                              <a:pt x="736270" y="13351"/>
                            </a:cubicBezTo>
                            <a:cubicBezTo>
                              <a:pt x="651164" y="-71755"/>
                              <a:pt x="478971" y="274608"/>
                              <a:pt x="356259" y="357735"/>
                            </a:cubicBezTo>
                            <a:cubicBezTo>
                              <a:pt x="233547" y="440862"/>
                              <a:pt x="116773" y="476488"/>
                              <a:pt x="0" y="512115"/>
                            </a:cubicBezTo>
                          </a:path>
                        </a:pathLst>
                      </a:custGeom>
                      <a:noFill/>
                      <a:ln w="38100"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36" name="Прямая со стрелкой 35"/>
                      <p:cNvCxnSpPr/>
                      <p:nvPr/>
                    </p:nvCxnSpPr>
                    <p:spPr>
                      <a:xfrm>
                        <a:off x="6408204" y="2881683"/>
                        <a:ext cx="2088232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Прямая со стрелкой 37"/>
                      <p:cNvCxnSpPr/>
                      <p:nvPr/>
                    </p:nvCxnSpPr>
                    <p:spPr>
                      <a:xfrm>
                        <a:off x="6359790" y="2547570"/>
                        <a:ext cx="2136646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accent1"/>
                        </a:solidFill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45" name="TextBox 44"/>
                    <p:cNvSpPr txBox="1"/>
                    <p:nvPr/>
                  </p:nvSpPr>
                  <p:spPr>
                    <a:xfrm>
                      <a:off x="7424867" y="1613064"/>
                      <a:ext cx="34805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 smtClean="0">
                          <a:latin typeface="Cambria Math" pitchFamily="18" charset="0"/>
                          <a:ea typeface="Cambria Math" pitchFamily="18" charset="0"/>
                        </a:rPr>
                        <a:t>у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8248963" y="2818164"/>
                      <a:ext cx="348054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2000" b="1" dirty="0">
                          <a:latin typeface="Cambria Math" pitchFamily="18" charset="0"/>
                          <a:ea typeface="Cambria Math" pitchFamily="18" charset="0"/>
                        </a:rPr>
                        <a:t>х</a:t>
                      </a:r>
                    </a:p>
                  </p:txBody>
                </p: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7222171" y="2639085"/>
                      <a:ext cx="34805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b="1" dirty="0" smtClean="0"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  <a:endParaRPr lang="ru-RU" sz="1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54" name="TextBox 53"/>
                    <p:cNvSpPr txBox="1"/>
                    <p:nvPr/>
                  </p:nvSpPr>
                  <p:spPr>
                    <a:xfrm>
                      <a:off x="6167738" y="1786772"/>
                      <a:ext cx="1054433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= </a:t>
                      </a:r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v(x)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62" name="TextBox 61"/>
                    <p:cNvSpPr txBox="1"/>
                    <p:nvPr/>
                  </p:nvSpPr>
                  <p:spPr>
                    <a:xfrm>
                      <a:off x="7570225" y="2261766"/>
                      <a:ext cx="78530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 smtClean="0">
                          <a:latin typeface="Cambria Math" pitchFamily="18" charset="0"/>
                          <a:ea typeface="Cambria Math" pitchFamily="18" charset="0"/>
                        </a:rPr>
                        <a:t>y = </a:t>
                      </a:r>
                      <a:r>
                        <a:rPr lang="en-US" b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c</a:t>
                      </a:r>
                      <a:endParaRPr lang="ru-RU" b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3" name="TextBox 62"/>
                    <p:cNvSpPr txBox="1"/>
                    <p:nvPr/>
                  </p:nvSpPr>
                  <p:spPr>
                    <a:xfrm>
                      <a:off x="7224960" y="2241051"/>
                      <a:ext cx="29927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b="1" dirty="0" smtClean="0">
                          <a:latin typeface="Times New Roman" pitchFamily="18" charset="0"/>
                          <a:ea typeface="Cambria Math" pitchFamily="18" charset="0"/>
                          <a:cs typeface="Times New Roman" pitchFamily="18" charset="0"/>
                        </a:rPr>
                        <a:t>c</a:t>
                      </a:r>
                      <a:endParaRPr lang="ru-RU" b="1" dirty="0"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109" name="TextBox 108"/>
              <p:cNvSpPr txBox="1"/>
              <p:nvPr/>
            </p:nvSpPr>
            <p:spPr>
              <a:xfrm>
                <a:off x="7379569" y="2317921"/>
                <a:ext cx="249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solidFill>
                      <a:schemeClr val="accent1"/>
                    </a:solidFill>
                    <a:latin typeface="Century Gothic"/>
                  </a:rPr>
                  <a:t>●</a:t>
                </a:r>
                <a:endParaRPr lang="ru-RU" sz="14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781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Таблица </a:t>
            </a:r>
            <a:r>
              <a:rPr lang="ru-RU" sz="3600" b="1" dirty="0" smtClean="0"/>
              <a:t>2. </a:t>
            </a:r>
            <a:r>
              <a:rPr lang="ru-RU" sz="3600" b="1" dirty="0"/>
              <a:t>Предел </a:t>
            </a:r>
            <a:r>
              <a:rPr lang="ru-RU" sz="3600" b="1" dirty="0" smtClean="0"/>
              <a:t>функции в точке</a:t>
            </a:r>
            <a:endParaRPr lang="ru-RU" sz="3600" dirty="0"/>
          </a:p>
        </p:txBody>
      </p:sp>
      <p:grpSp>
        <p:nvGrpSpPr>
          <p:cNvPr id="62" name="Группа 61"/>
          <p:cNvGrpSpPr/>
          <p:nvPr/>
        </p:nvGrpSpPr>
        <p:grpSpPr>
          <a:xfrm>
            <a:off x="323528" y="1628800"/>
            <a:ext cx="8640960" cy="5040560"/>
            <a:chOff x="323528" y="1628800"/>
            <a:chExt cx="8640960" cy="504056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323528" y="1628800"/>
              <a:ext cx="8640960" cy="504056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9" name="Группа 58"/>
            <p:cNvGrpSpPr/>
            <p:nvPr/>
          </p:nvGrpSpPr>
          <p:grpSpPr>
            <a:xfrm>
              <a:off x="454530" y="1752975"/>
              <a:ext cx="3524437" cy="1872208"/>
              <a:chOff x="399491" y="1556793"/>
              <a:chExt cx="3524437" cy="1872208"/>
            </a:xfrm>
          </p:grpSpPr>
          <p:sp>
            <p:nvSpPr>
              <p:cNvPr id="54" name="Прямоугольник 53"/>
              <p:cNvSpPr/>
              <p:nvPr/>
            </p:nvSpPr>
            <p:spPr>
              <a:xfrm>
                <a:off x="399491" y="1556793"/>
                <a:ext cx="3524437" cy="187220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5" name="Группа 54"/>
              <p:cNvGrpSpPr/>
              <p:nvPr/>
            </p:nvGrpSpPr>
            <p:grpSpPr>
              <a:xfrm>
                <a:off x="457715" y="1687778"/>
                <a:ext cx="3267522" cy="1530799"/>
                <a:chOff x="457715" y="1638721"/>
                <a:chExt cx="3267522" cy="1530799"/>
              </a:xfrm>
            </p:grpSpPr>
            <p:grpSp>
              <p:nvGrpSpPr>
                <p:cNvPr id="48" name="Группа 47"/>
                <p:cNvGrpSpPr/>
                <p:nvPr/>
              </p:nvGrpSpPr>
              <p:grpSpPr>
                <a:xfrm>
                  <a:off x="457715" y="1638721"/>
                  <a:ext cx="1741976" cy="1530799"/>
                  <a:chOff x="1177904" y="1556792"/>
                  <a:chExt cx="1741976" cy="1530799"/>
                </a:xfrm>
              </p:grpSpPr>
              <p:grpSp>
                <p:nvGrpSpPr>
                  <p:cNvPr id="28" name="Группа 27"/>
                  <p:cNvGrpSpPr/>
                  <p:nvPr/>
                </p:nvGrpSpPr>
                <p:grpSpPr>
                  <a:xfrm>
                    <a:off x="1335704" y="1647431"/>
                    <a:ext cx="1584176" cy="1440160"/>
                    <a:chOff x="1320834" y="1627878"/>
                    <a:chExt cx="1584176" cy="1440160"/>
                  </a:xfrm>
                </p:grpSpPr>
                <p:grpSp>
                  <p:nvGrpSpPr>
                    <p:cNvPr id="20" name="Группа 19"/>
                    <p:cNvGrpSpPr/>
                    <p:nvPr/>
                  </p:nvGrpSpPr>
                  <p:grpSpPr>
                    <a:xfrm>
                      <a:off x="1320834" y="1627878"/>
                      <a:ext cx="1584176" cy="1440160"/>
                      <a:chOff x="1305359" y="1627878"/>
                      <a:chExt cx="1584176" cy="1440160"/>
                    </a:xfrm>
                  </p:grpSpPr>
                  <p:grpSp>
                    <p:nvGrpSpPr>
                      <p:cNvPr id="16" name="Группа 15"/>
                      <p:cNvGrpSpPr/>
                      <p:nvPr/>
                    </p:nvGrpSpPr>
                    <p:grpSpPr>
                      <a:xfrm>
                        <a:off x="1305359" y="1627878"/>
                        <a:ext cx="1584176" cy="1440160"/>
                        <a:chOff x="1331640" y="1627878"/>
                        <a:chExt cx="1584176" cy="1440160"/>
                      </a:xfrm>
                    </p:grpSpPr>
                    <p:grpSp>
                      <p:nvGrpSpPr>
                        <p:cNvPr id="9" name="Группа 8"/>
                        <p:cNvGrpSpPr/>
                        <p:nvPr/>
                      </p:nvGrpSpPr>
                      <p:grpSpPr>
                        <a:xfrm>
                          <a:off x="1331640" y="1627878"/>
                          <a:ext cx="1584176" cy="1440160"/>
                          <a:chOff x="1331640" y="1627878"/>
                          <a:chExt cx="1584176" cy="1440160"/>
                        </a:xfrm>
                      </p:grpSpPr>
                      <p:cxnSp>
                        <p:nvCxnSpPr>
                          <p:cNvPr id="4" name="Прямая со стрелкой 3"/>
                          <p:cNvCxnSpPr/>
                          <p:nvPr/>
                        </p:nvCxnSpPr>
                        <p:spPr>
                          <a:xfrm>
                            <a:off x="1331640" y="2924944"/>
                            <a:ext cx="1584176" cy="0"/>
                          </a:xfrm>
                          <a:prstGeom prst="straightConnector1">
                            <a:avLst/>
                          </a:prstGeom>
                          <a:ln w="28575">
                            <a:solidFill>
                              <a:schemeClr val="tx1"/>
                            </a:solidFill>
                            <a:tailEnd type="arrow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" name="Прямая со стрелкой 5"/>
                          <p:cNvCxnSpPr/>
                          <p:nvPr/>
                        </p:nvCxnSpPr>
                        <p:spPr>
                          <a:xfrm flipV="1">
                            <a:off x="1475656" y="1627878"/>
                            <a:ext cx="0" cy="1440160"/>
                          </a:xfrm>
                          <a:prstGeom prst="straightConnector1">
                            <a:avLst/>
                          </a:prstGeom>
                          <a:ln w="28575">
                            <a:solidFill>
                              <a:schemeClr val="tx1"/>
                            </a:solidFill>
                            <a:tailEnd type="arrow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sp>
                      <p:nvSpPr>
                        <p:cNvPr id="11" name="Полилиния 10"/>
                        <p:cNvSpPr/>
                        <p:nvPr/>
                      </p:nvSpPr>
                      <p:spPr>
                        <a:xfrm>
                          <a:off x="1377538" y="1627879"/>
                          <a:ext cx="1496291" cy="1082070"/>
                        </a:xfrm>
                        <a:custGeom>
                          <a:avLst/>
                          <a:gdLst>
                            <a:gd name="connsiteX0" fmla="*/ 0 w 1496291"/>
                            <a:gd name="connsiteY0" fmla="*/ 855023 h 857397"/>
                            <a:gd name="connsiteX1" fmla="*/ 760020 w 1496291"/>
                            <a:gd name="connsiteY1" fmla="*/ 724394 h 857397"/>
                            <a:gd name="connsiteX2" fmla="*/ 1496291 w 1496291"/>
                            <a:gd name="connsiteY2" fmla="*/ 0 h 8573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496291" h="857397">
                              <a:moveTo>
                                <a:pt x="0" y="855023"/>
                              </a:moveTo>
                              <a:cubicBezTo>
                                <a:pt x="255319" y="860960"/>
                                <a:pt x="510638" y="866898"/>
                                <a:pt x="760020" y="724394"/>
                              </a:cubicBezTo>
                              <a:cubicBezTo>
                                <a:pt x="1009402" y="581890"/>
                                <a:pt x="1252846" y="290945"/>
                                <a:pt x="1496291" y="0"/>
                              </a:cubicBezTo>
                            </a:path>
                          </a:pathLst>
                        </a:custGeom>
                        <a:noFill/>
                        <a:ln w="38100"/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sp>
                      <p:nvSpPr>
                        <p:cNvPr id="14" name="TextBox 13"/>
                        <p:cNvSpPr txBox="1"/>
                        <p:nvPr/>
                      </p:nvSpPr>
                      <p:spPr>
                        <a:xfrm>
                          <a:off x="2184174" y="2159022"/>
                          <a:ext cx="515618" cy="33855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ru-RU" sz="1600" dirty="0" smtClean="0">
                              <a:solidFill>
                                <a:schemeClr val="bg1"/>
                              </a:solidFill>
                              <a:latin typeface="Century Gothic"/>
                            </a:rPr>
                            <a:t>●</a:t>
                          </a:r>
                          <a:endParaRPr lang="ru-RU" sz="1600" dirty="0">
                            <a:solidFill>
                              <a:schemeClr val="bg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" name="TextBox 14"/>
                        <p:cNvSpPr txBox="1"/>
                        <p:nvPr/>
                      </p:nvSpPr>
                      <p:spPr>
                        <a:xfrm rot="19512123">
                          <a:off x="2161745" y="2163291"/>
                          <a:ext cx="291754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ru-RU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entury Gothic"/>
                            </a:rPr>
                            <a:t>𝛐</a:t>
                          </a:r>
                          <a:endParaRPr lang="ru-RU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</a:endParaRPr>
                        </a:p>
                      </p:txBody>
                    </p:sp>
                  </p:grpSp>
                  <p:cxnSp>
                    <p:nvCxnSpPr>
                      <p:cNvPr id="18" name="Прямая соединительная линия 17"/>
                      <p:cNvCxnSpPr/>
                      <p:nvPr/>
                    </p:nvCxnSpPr>
                    <p:spPr>
                      <a:xfrm>
                        <a:off x="2307622" y="2451856"/>
                        <a:ext cx="0" cy="473088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2" name="TextBox 21"/>
                    <p:cNvSpPr txBox="1"/>
                    <p:nvPr/>
                  </p:nvSpPr>
                  <p:spPr>
                    <a:xfrm>
                      <a:off x="2163606" y="2760261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dirty="0" smtClean="0">
                          <a:latin typeface="Century Gothic"/>
                        </a:rPr>
                        <a:t>●</a:t>
                      </a:r>
                      <a:endParaRPr lang="ru-RU" sz="1400" dirty="0"/>
                    </a:p>
                  </p:txBody>
                </p:sp>
                <p:sp>
                  <p:nvSpPr>
                    <p:cNvPr id="42" name="TextBox 41"/>
                    <p:cNvSpPr txBox="1"/>
                    <p:nvPr/>
                  </p:nvSpPr>
                  <p:spPr>
                    <a:xfrm>
                      <a:off x="1320834" y="2203749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dirty="0" smtClean="0">
                          <a:latin typeface="Century Gothic"/>
                        </a:rPr>
                        <a:t>●</a:t>
                      </a:r>
                      <a:endParaRPr lang="ru-RU" sz="1400" dirty="0"/>
                    </a:p>
                  </p:txBody>
                </p:sp>
              </p:grp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1469176" y="1556792"/>
                    <a:ext cx="2945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dirty="0" smtClean="0">
                        <a:latin typeface="Cambria Math" pitchFamily="18" charset="0"/>
                        <a:ea typeface="Cambria Math" pitchFamily="18" charset="0"/>
                      </a:rPr>
                      <a:t>у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2651325" y="2593059"/>
                    <a:ext cx="26855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b="1" dirty="0">
                        <a:latin typeface="Cambria Math" pitchFamily="18" charset="0"/>
                        <a:ea typeface="Cambria Math" pitchFamily="18" charset="0"/>
                      </a:rPr>
                      <a:t>х</a:t>
                    </a: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1638312" y="1889849"/>
                    <a:ext cx="96178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y</a:t>
                    </a:r>
                    <a:r>
                      <a:rPr lang="ru-RU" sz="1600" b="1" dirty="0" smtClean="0">
                        <a:latin typeface="Cambria Math" pitchFamily="18" charset="0"/>
                        <a:ea typeface="Cambria Math" pitchFamily="18" charset="0"/>
                      </a:rPr>
                      <a:t> = </a:t>
                    </a:r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g(x)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  <p:cxnSp>
                <p:nvCxnSpPr>
                  <p:cNvPr id="36" name="Прямая соединительная линия 35"/>
                  <p:cNvCxnSpPr/>
                  <p:nvPr/>
                </p:nvCxnSpPr>
                <p:spPr>
                  <a:xfrm>
                    <a:off x="1549605" y="2367511"/>
                    <a:ext cx="75153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1177904" y="2162720"/>
                    <a:ext cx="2945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>
                        <a:latin typeface="Cambria Math" pitchFamily="18" charset="0"/>
                        <a:ea typeface="Cambria Math" pitchFamily="18" charset="0"/>
                      </a:rPr>
                      <a:t>b</a:t>
                    </a:r>
                    <a:endParaRPr lang="ru-RU" sz="1600" b="1" dirty="0">
                      <a:latin typeface="Cambria Math" pitchFamily="18" charset="0"/>
                      <a:ea typeface="Cambria Math" pitchFamily="18" charset="0"/>
                    </a:endParaRPr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2278038" y="2088263"/>
                      <a:ext cx="1447199" cy="658963"/>
                    </a:xfrm>
                    <a:prstGeom prst="rect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unc>
                              <m:funcPr>
                                <m:ctrlPr>
                                  <a:rPr lang="en-US" sz="1600" b="1" i="1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1600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a:rPr lang="en-US" sz="1600" b="1" i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𝐥𝐢𝐦</m:t>
                                    </m:r>
                                  </m:e>
                                  <m:lim>
                                    <m:r>
                                      <a:rPr lang="en-US" sz="1600" b="1" i="0" smtClean="0">
                                        <a:latin typeface="Cambria Math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  <m:r>
                                      <a:rPr lang="en-US" sz="1600" b="1" i="1">
                                        <a:latin typeface="Cambria Math"/>
                                        <a:ea typeface="Cambria Math"/>
                                      </a:rPr>
                                      <m:t>→</m:t>
                                    </m:r>
                                    <m:r>
                                      <a:rPr lang="en-US" sz="1600" b="1" i="1" smtClean="0">
                                        <a:latin typeface="Cambria Math"/>
                                        <a:ea typeface="Cambria Math"/>
                                      </a:rPr>
                                      <m:t>𝒂</m:t>
                                    </m:r>
                                  </m:lim>
                                </m:limLow>
                              </m:fName>
                              <m:e>
                                <m:r>
                                  <a:rPr lang="en-US" sz="1600" b="1" i="0" smtClean="0">
                                    <a:latin typeface="Cambria Math"/>
                                    <a:ea typeface="Cambria Math" pitchFamily="18" charset="0"/>
                                  </a:rPr>
                                  <m:t>𝐠</m:t>
                                </m:r>
                                <m:r>
                                  <a:rPr lang="en-US" sz="1600" b="1" i="0" smtClean="0">
                                    <a:latin typeface="Cambria Math"/>
                                    <a:ea typeface="Cambria Math" pitchFamily="18" charset="0"/>
                                  </a:rPr>
                                  <m:t>(</m:t>
                                </m:r>
                                <m:r>
                                  <a:rPr lang="en-US" sz="1600" b="1" i="0" smtClean="0">
                                    <a:latin typeface="Cambria Math"/>
                                    <a:ea typeface="Cambria Math" pitchFamily="18" charset="0"/>
                                  </a:rPr>
                                  <m:t>𝐱</m:t>
                                </m:r>
                                <m:r>
                                  <a:rPr lang="en-US" sz="1600" b="1" i="0" smtClean="0">
                                    <a:latin typeface="Cambria Math"/>
                                    <a:ea typeface="Cambria Math" pitchFamily="18" charset="0"/>
                                  </a:rPr>
                                  <m:t>)</m:t>
                                </m:r>
                              </m:e>
                            </m:func>
                            <m:r>
                              <a:rPr lang="en-US" sz="1600" b="1" i="0" smtClean="0">
                                <a:latin typeface="Cambria Math"/>
                                <a:ea typeface="Cambria Math" pitchFamily="18" charset="0"/>
                              </a:rPr>
                              <m:t>=</m:t>
                            </m:r>
                            <m:r>
                              <a:rPr lang="en-US" sz="1600" b="1" i="0" smtClean="0">
                                <a:latin typeface="Cambria Math"/>
                                <a:ea typeface="Cambria Math" pitchFamily="18" charset="0"/>
                              </a:rPr>
                              <m:t>𝐛</m:t>
                            </m:r>
                          </m:oMath>
                        </m:oMathPara>
                      </a14:m>
                      <a:endParaRPr lang="en-US" sz="1600" b="1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  <a:p>
                      <a:pPr algn="ctr"/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 g(a) </a:t>
                      </a:r>
                      <a14:m>
                        <m:oMath xmlns:m="http://schemas.openxmlformats.org/officeDocument/2006/math">
                          <m:r>
                            <a:rPr lang="en-US" sz="1600" b="1" i="1">
                              <a:latin typeface="Cambria Math"/>
                              <a:ea typeface="Cambria Math"/>
                            </a:rPr>
                            <m:t>≠</m:t>
                          </m:r>
                        </m:oMath>
                      </a14:m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b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46" name="TextBox 4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78038" y="2088263"/>
                      <a:ext cx="1447199" cy="658963"/>
                    </a:xfrm>
                    <a:prstGeom prst="rect">
                      <a:avLst/>
                    </a:prstGeom>
                    <a:blipFill rotWithShape="1">
                      <a:blip r:embed="rId2"/>
                      <a:stretch>
                        <a:fillRect b="-8108"/>
                      </a:stretch>
                    </a:blipFill>
                    <a:ln w="19050">
                      <a:solidFill>
                        <a:schemeClr val="tx1"/>
                      </a:solidFill>
                    </a:ln>
                  </p:spPr>
                  <p:txBody>
                    <a:bodyPr/>
                    <a:lstStyle/>
                    <a:p>
                      <a:r>
                        <a:rPr lang="ru-RU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58" name="Группа 57"/>
            <p:cNvGrpSpPr/>
            <p:nvPr/>
          </p:nvGrpSpPr>
          <p:grpSpPr>
            <a:xfrm>
              <a:off x="4197014" y="1722753"/>
              <a:ext cx="4609820" cy="1904533"/>
              <a:chOff x="4066636" y="1638721"/>
              <a:chExt cx="4609820" cy="1904533"/>
            </a:xfrm>
          </p:grpSpPr>
          <p:sp>
            <p:nvSpPr>
              <p:cNvPr id="57" name="Прямоугольник 56"/>
              <p:cNvSpPr/>
              <p:nvPr/>
            </p:nvSpPr>
            <p:spPr>
              <a:xfrm>
                <a:off x="4066636" y="1638721"/>
                <a:ext cx="4609820" cy="19045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6" name="Группа 55"/>
              <p:cNvGrpSpPr/>
              <p:nvPr/>
            </p:nvGrpSpPr>
            <p:grpSpPr>
              <a:xfrm>
                <a:off x="4066636" y="1752975"/>
                <a:ext cx="4413323" cy="1601666"/>
                <a:chOff x="4066636" y="1585848"/>
                <a:chExt cx="4413323" cy="1601666"/>
              </a:xfrm>
            </p:grpSpPr>
            <p:grpSp>
              <p:nvGrpSpPr>
                <p:cNvPr id="50" name="Группа 49"/>
                <p:cNvGrpSpPr/>
                <p:nvPr/>
              </p:nvGrpSpPr>
              <p:grpSpPr>
                <a:xfrm>
                  <a:off x="4066636" y="1585848"/>
                  <a:ext cx="1794885" cy="1547756"/>
                  <a:chOff x="3497195" y="1530155"/>
                  <a:chExt cx="1794885" cy="1547756"/>
                </a:xfrm>
              </p:grpSpPr>
              <p:grpSp>
                <p:nvGrpSpPr>
                  <p:cNvPr id="27" name="Группа 26"/>
                  <p:cNvGrpSpPr/>
                  <p:nvPr/>
                </p:nvGrpSpPr>
                <p:grpSpPr>
                  <a:xfrm>
                    <a:off x="3668713" y="1627879"/>
                    <a:ext cx="1623367" cy="1450032"/>
                    <a:chOff x="1281643" y="3717032"/>
                    <a:chExt cx="1623367" cy="1450032"/>
                  </a:xfrm>
                </p:grpSpPr>
                <p:grpSp>
                  <p:nvGrpSpPr>
                    <p:cNvPr id="10" name="Группа 9"/>
                    <p:cNvGrpSpPr/>
                    <p:nvPr/>
                  </p:nvGrpSpPr>
                  <p:grpSpPr>
                    <a:xfrm>
                      <a:off x="1320834" y="3717032"/>
                      <a:ext cx="1584176" cy="1440160"/>
                      <a:chOff x="1389062" y="2708920"/>
                      <a:chExt cx="1584176" cy="1440160"/>
                    </a:xfrm>
                  </p:grpSpPr>
                  <p:cxnSp>
                    <p:nvCxnSpPr>
                      <p:cNvPr id="5" name="Прямая со стрелкой 4"/>
                      <p:cNvCxnSpPr/>
                      <p:nvPr/>
                    </p:nvCxnSpPr>
                    <p:spPr>
                      <a:xfrm>
                        <a:off x="1389062" y="4005064"/>
                        <a:ext cx="1584176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" name="Прямая со стрелкой 7"/>
                      <p:cNvCxnSpPr/>
                      <p:nvPr/>
                    </p:nvCxnSpPr>
                    <p:spPr>
                      <a:xfrm flipV="1">
                        <a:off x="1490647" y="2708920"/>
                        <a:ext cx="0" cy="144016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2" name="Полилиния 11"/>
                    <p:cNvSpPr/>
                    <p:nvPr/>
                  </p:nvSpPr>
                  <p:spPr>
                    <a:xfrm>
                      <a:off x="1320834" y="3717032"/>
                      <a:ext cx="1496291" cy="1082070"/>
                    </a:xfrm>
                    <a:custGeom>
                      <a:avLst/>
                      <a:gdLst>
                        <a:gd name="connsiteX0" fmla="*/ 0 w 1496291"/>
                        <a:gd name="connsiteY0" fmla="*/ 855023 h 857397"/>
                        <a:gd name="connsiteX1" fmla="*/ 760020 w 1496291"/>
                        <a:gd name="connsiteY1" fmla="*/ 724394 h 857397"/>
                        <a:gd name="connsiteX2" fmla="*/ 1496291 w 1496291"/>
                        <a:gd name="connsiteY2" fmla="*/ 0 h 8573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496291" h="857397">
                          <a:moveTo>
                            <a:pt x="0" y="855023"/>
                          </a:moveTo>
                          <a:cubicBezTo>
                            <a:pt x="255319" y="860960"/>
                            <a:pt x="510638" y="866898"/>
                            <a:pt x="760020" y="724394"/>
                          </a:cubicBezTo>
                          <a:cubicBezTo>
                            <a:pt x="1009402" y="581890"/>
                            <a:pt x="1252846" y="290945"/>
                            <a:pt x="1496291" y="0"/>
                          </a:cubicBezTo>
                        </a:path>
                      </a:pathLst>
                    </a:custGeom>
                    <a:noFill/>
                    <a:ln w="381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3" name="TextBox 12"/>
                    <p:cNvSpPr txBox="1"/>
                    <p:nvPr/>
                  </p:nvSpPr>
                  <p:spPr>
                    <a:xfrm>
                      <a:off x="2148268" y="4227270"/>
                      <a:ext cx="28803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entury Gothic"/>
                        </a:rPr>
                        <a:t>●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3" name="TextBox 22"/>
                    <p:cNvSpPr txBox="1"/>
                    <p:nvPr/>
                  </p:nvSpPr>
                  <p:spPr>
                    <a:xfrm>
                      <a:off x="2168627" y="4859287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dirty="0" smtClean="0">
                          <a:latin typeface="Century Gothic"/>
                        </a:rPr>
                        <a:t>●</a:t>
                      </a:r>
                      <a:endParaRPr lang="ru-RU" sz="1400" dirty="0"/>
                    </a:p>
                  </p:txBody>
                </p:sp>
                <p:cxnSp>
                  <p:nvCxnSpPr>
                    <p:cNvPr id="25" name="Прямая соединительная линия 24"/>
                    <p:cNvCxnSpPr/>
                    <p:nvPr/>
                  </p:nvCxnSpPr>
                  <p:spPr>
                    <a:xfrm flipV="1">
                      <a:off x="2312643" y="4518115"/>
                      <a:ext cx="0" cy="485188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1281643" y="4264747"/>
                      <a:ext cx="288032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400" dirty="0" smtClean="0">
                          <a:latin typeface="Century Gothic"/>
                        </a:rPr>
                        <a:t>●</a:t>
                      </a:r>
                      <a:endParaRPr lang="ru-RU" sz="1400" dirty="0"/>
                    </a:p>
                  </p:txBody>
                </p:sp>
              </p:grpSp>
              <p:grpSp>
                <p:nvGrpSpPr>
                  <p:cNvPr id="49" name="Группа 48"/>
                  <p:cNvGrpSpPr/>
                  <p:nvPr/>
                </p:nvGrpSpPr>
                <p:grpSpPr>
                  <a:xfrm>
                    <a:off x="3497195" y="1530155"/>
                    <a:ext cx="1770623" cy="1370939"/>
                    <a:chOff x="3521457" y="1509947"/>
                    <a:chExt cx="1770623" cy="1370939"/>
                  </a:xfrm>
                </p:grpSpPr>
                <p:sp>
                  <p:nvSpPr>
                    <p:cNvPr id="31" name="TextBox 30"/>
                    <p:cNvSpPr txBox="1"/>
                    <p:nvPr/>
                  </p:nvSpPr>
                  <p:spPr>
                    <a:xfrm>
                      <a:off x="5034069" y="2511554"/>
                      <a:ext cx="25801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b="1" dirty="0" smtClean="0">
                          <a:latin typeface="Cambria Math" pitchFamily="18" charset="0"/>
                          <a:ea typeface="Cambria Math" pitchFamily="18" charset="0"/>
                        </a:rPr>
                        <a:t>х</a:t>
                      </a:r>
                      <a:endParaRPr lang="ru-RU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2" name="TextBox 31"/>
                    <p:cNvSpPr txBox="1"/>
                    <p:nvPr/>
                  </p:nvSpPr>
                  <p:spPr>
                    <a:xfrm>
                      <a:off x="3812729" y="1509947"/>
                      <a:ext cx="29451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у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sp>
                  <p:nvSpPr>
                    <p:cNvPr id="34" name="TextBox 33"/>
                    <p:cNvSpPr txBox="1"/>
                    <p:nvPr/>
                  </p:nvSpPr>
                  <p:spPr>
                    <a:xfrm>
                      <a:off x="3975158" y="1881967"/>
                      <a:ext cx="96178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ru-RU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 = </a:t>
                      </a:r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f(x)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  <p:cxnSp>
                  <p:nvCxnSpPr>
                    <p:cNvPr id="38" name="Прямая соединительная линия 37"/>
                    <p:cNvCxnSpPr/>
                    <p:nvPr/>
                  </p:nvCxnSpPr>
                  <p:spPr>
                    <a:xfrm>
                      <a:off x="3799864" y="2329483"/>
                      <a:ext cx="87949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4" name="TextBox 43"/>
                    <p:cNvSpPr txBox="1"/>
                    <p:nvPr/>
                  </p:nvSpPr>
                  <p:spPr>
                    <a:xfrm>
                      <a:off x="3521457" y="2138117"/>
                      <a:ext cx="294512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600" b="1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ru-RU" sz="1600" b="1" dirty="0">
                        <a:latin typeface="Cambria Math" pitchFamily="18" charset="0"/>
                        <a:ea typeface="Cambria Math" pitchFamily="18" charset="0"/>
                      </a:endParaRPr>
                    </a:p>
                  </p:txBody>
                </p:sp>
              </p:grpSp>
            </p:grpSp>
            <p:grpSp>
              <p:nvGrpSpPr>
                <p:cNvPr id="53" name="Группа 52"/>
                <p:cNvGrpSpPr/>
                <p:nvPr/>
              </p:nvGrpSpPr>
              <p:grpSpPr>
                <a:xfrm>
                  <a:off x="6084168" y="1672048"/>
                  <a:ext cx="2395791" cy="1515466"/>
                  <a:chOff x="5713275" y="1663744"/>
                  <a:chExt cx="2395791" cy="1515466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7" name="TextBox 46"/>
                      <p:cNvSpPr txBox="1"/>
                      <p:nvPr/>
                    </p:nvSpPr>
                    <p:spPr>
                      <a:xfrm>
                        <a:off x="6187572" y="1663744"/>
                        <a:ext cx="1447199" cy="658963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 w="19050">
                        <a:solidFill>
                          <a:schemeClr val="tx1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sz="16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sz="1600" b="1" i="1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sz="1600" b="1" i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en-US" sz="1600" b="1" i="0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  <m:r>
                                        <a:rPr lang="en-US" sz="1600" b="1" i="1">
                                          <a:latin typeface="Cambria Math"/>
                                          <a:ea typeface="Cambria Math"/>
                                        </a:rPr>
                                        <m:t>→</m:t>
                                      </m:r>
                                      <m:r>
                                        <a:rPr lang="en-US" sz="1600" b="1" i="1" smtClean="0">
                                          <a:latin typeface="Cambria Math"/>
                                          <a:ea typeface="Cambria Math"/>
                                        </a:rPr>
                                        <m:t>𝒂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𝐟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(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𝐱</m:t>
                                  </m:r>
                                  <m:r>
                                    <a:rPr lang="en-US" sz="1600" b="1" i="0" smtClean="0">
                                      <a:latin typeface="Cambria Math"/>
                                      <a:ea typeface="Cambria Math" pitchFamily="18" charset="0"/>
                                    </a:rPr>
                                    <m:t>)</m:t>
                                  </m:r>
                                </m:e>
                              </m:func>
                              <m:r>
                                <a:rPr lang="en-US" sz="1600" b="1" i="0" smtClean="0">
                                  <a:latin typeface="Cambria Math"/>
                                  <a:ea typeface="Cambria Math" pitchFamily="18" charset="0"/>
                                </a:rPr>
                                <m:t>=</m:t>
                              </m:r>
                              <m:r>
                                <a:rPr lang="en-US" sz="1600" b="1" i="0" smtClean="0">
                                  <a:latin typeface="Cambria Math"/>
                                  <a:ea typeface="Cambria Math" pitchFamily="18" charset="0"/>
                                </a:rPr>
                                <m:t>𝐛</m:t>
                              </m:r>
                            </m:oMath>
                          </m:oMathPara>
                        </a14:m>
                        <a:endParaRPr lang="en-US" sz="1600" b="1" dirty="0" smtClean="0">
                          <a:latin typeface="Cambria Math" pitchFamily="18" charset="0"/>
                          <a:ea typeface="Cambria Math" pitchFamily="18" charset="0"/>
                        </a:endParaRPr>
                      </a:p>
                      <a:p>
                        <a:r>
                          <a:rPr lang="en-US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  f(a) = b</a:t>
                        </a:r>
                        <a:endParaRPr lang="ru-RU" sz="1600" b="1" dirty="0"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47" name="TextBox 46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187572" y="1663744"/>
                        <a:ext cx="1447199" cy="658963"/>
                      </a:xfrm>
                      <a:prstGeom prst="rect">
                        <a:avLst/>
                      </a:prstGeom>
                      <a:blipFill rotWithShape="1">
                        <a:blip r:embed="rId3"/>
                        <a:stretch>
                          <a:fillRect b="-7143"/>
                        </a:stretch>
                      </a:blipFill>
                      <a:ln w="19050">
                        <a:solidFill>
                          <a:schemeClr val="tx1"/>
                        </a:solidFill>
                      </a:ln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1" name="TextBox 50"/>
                      <p:cNvSpPr txBox="1"/>
                      <p:nvPr/>
                    </p:nvSpPr>
                    <p:spPr>
                      <a:xfrm>
                        <a:off x="5713275" y="2570004"/>
                        <a:ext cx="2395791" cy="609206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 w="19050">
                        <a:solidFill>
                          <a:schemeClr val="tx1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 xmlns:m="http://schemas.openxmlformats.org/officeDocument/2006/math">
                            <m:r>
                              <a:rPr lang="en-US" b="1" i="0" smtClean="0">
                                <a:latin typeface="Cambria Math"/>
                                <a:ea typeface="Cambria Math"/>
                              </a:rPr>
                              <m:t>𝐲</m:t>
                            </m:r>
                            <m:r>
                              <a:rPr lang="ru-RU" b="1" i="0" smtClean="0">
                                <a:latin typeface="Cambria Math"/>
                                <a:ea typeface="Cambria Math"/>
                              </a:rPr>
                              <m:t>= </m:t>
                            </m:r>
                            <m:r>
                              <a:rPr lang="en-US" b="1" i="0" smtClean="0">
                                <a:latin typeface="Cambria Math"/>
                                <a:ea typeface="Cambria Math"/>
                              </a:rPr>
                              <m:t>𝐟</m:t>
                            </m:r>
                            <m:d>
                              <m:dPr>
                                <m:ctrlPr>
                                  <a:rPr lang="en-US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b="1" i="0" smtClean="0">
                                    <a:latin typeface="Cambria Math"/>
                                    <a:ea typeface="Cambria Math"/>
                                  </a:rPr>
                                  <m:t>𝐱</m:t>
                                </m:r>
                              </m:e>
                            </m:d>
                          </m:oMath>
                        </a14:m>
                        <a:r>
                          <a:rPr lang="ru-RU" sz="1600" b="1" dirty="0" smtClean="0">
                            <a:latin typeface="Cambria Math" pitchFamily="18" charset="0"/>
                            <a:ea typeface="Cambria Math" pitchFamily="18" charset="0"/>
                          </a:rPr>
                          <a:t> </a:t>
                        </a:r>
                        <a:r>
                          <a:rPr lang="ru-RU" sz="1400" b="1" dirty="0" smtClean="0">
                            <a:latin typeface="Times New Roman" pitchFamily="18" charset="0"/>
                            <a:ea typeface="Cambria Math" pitchFamily="18" charset="0"/>
                            <a:cs typeface="Times New Roman" pitchFamily="18" charset="0"/>
                          </a:rPr>
                          <a:t>−</a:t>
                        </a:r>
                        <a:r>
                          <a:rPr lang="ru-RU" sz="1600" b="1" dirty="0" smtClean="0">
                            <a:latin typeface="Arial Black"/>
                            <a:ea typeface="Cambria Math" pitchFamily="18" charset="0"/>
                          </a:rPr>
                          <a:t> </a:t>
                        </a:r>
                        <a:r>
                          <a:rPr lang="ru-RU" sz="1600" b="1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a:t>непрерывная функция</a:t>
                        </a:r>
                        <a:endPara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51" name="TextBox 5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713275" y="2570004"/>
                        <a:ext cx="2395791" cy="609206"/>
                      </a:xfrm>
                      <a:prstGeom prst="rect">
                        <a:avLst/>
                      </a:prstGeom>
                      <a:blipFill rotWithShape="1">
                        <a:blip r:embed="rId4"/>
                        <a:stretch>
                          <a:fillRect b="-8738"/>
                        </a:stretch>
                      </a:blipFill>
                      <a:ln w="19050">
                        <a:solidFill>
                          <a:schemeClr val="tx1"/>
                        </a:solidFill>
                      </a:ln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2" name="TextBox 51"/>
                      <p:cNvSpPr txBox="1"/>
                      <p:nvPr/>
                    </p:nvSpPr>
                    <p:spPr>
                      <a:xfrm>
                        <a:off x="6718657" y="2252079"/>
                        <a:ext cx="412686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ru-RU" sz="2000" b="1" i="0" smtClean="0">
                                  <a:latin typeface="Cambria Math"/>
                                  <a:ea typeface="Cambria Math"/>
                                </a:rPr>
                                <m:t>⇓</m:t>
                              </m:r>
                            </m:oMath>
                          </m:oMathPara>
                        </a14:m>
                        <a:endParaRPr lang="ru-RU" sz="2000" b="1" dirty="0"/>
                      </a:p>
                    </p:txBody>
                  </p:sp>
                </mc:Choice>
                <mc:Fallback xmlns="">
                  <p:sp>
                    <p:nvSpPr>
                      <p:cNvPr id="52" name="TextBox 51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718657" y="2252079"/>
                        <a:ext cx="412686" cy="400110"/>
                      </a:xfrm>
                      <a:prstGeom prst="rect">
                        <a:avLst/>
                      </a:prstGeom>
                      <a:blipFill rotWithShape="1">
                        <a:blip r:embed="rId5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ru-RU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0" name="Таблица 5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344791"/>
                  </p:ext>
                </p:extLst>
              </p:nvPr>
            </p:nvGraphicFramePr>
            <p:xfrm>
              <a:off x="2385113" y="3789040"/>
              <a:ext cx="4248389" cy="269272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531909"/>
                    <a:gridCol w="3716480"/>
                  </a:tblGrid>
                  <a:tr h="370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СВОЙСТВА ПРЕДЕЛОВ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mbria Math" pitchFamily="18" charset="0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Cambria Math" pitchFamily="18" charset="0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х →а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𝐟</m:t>
                                  </m:r>
                                  <m:r>
                                    <a:rPr lang="ru-RU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𝐱</m:t>
                                  </m:r>
                                  <m:r>
                                    <a:rPr lang="ru-RU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)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= </a:t>
                          </a:r>
                          <a:r>
                            <a:rPr lang="en-US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b</a:t>
                          </a:r>
                          <a:r>
                            <a:rPr lang="ru-RU" sz="1800" b="1" i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, 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mbria Math" pitchFamily="18" charset="0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Cambria Math" pitchFamily="18" charset="0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х →а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𝐠</m:t>
                                  </m:r>
                                  <m:r>
                                    <a:rPr lang="ru-RU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𝐱</m:t>
                                  </m:r>
                                  <m:r>
                                    <a:rPr lang="ru-RU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)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= с</a:t>
                          </a:r>
                          <a:endParaRPr lang="ru-RU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mbria Math" pitchFamily="18" charset="0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Cambria Math" pitchFamily="18" charset="0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х →а</m:t>
                                      </m:r>
                                    </m:lim>
                                  </m:limLow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𝐟</m:t>
                                  </m:r>
                                  <m:d>
                                    <m:d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Cambria Math" pitchFamily="18" charset="0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  <a:cs typeface="+mn-cs"/>
                                        </a:rPr>
                                        <m:t>𝐱</m:t>
                                      </m:r>
                                    </m:e>
                                  </m:d>
                                  <m:r>
                                    <a:rPr lang="ru-RU" sz="1800" b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+</m:t>
                                  </m:r>
                                </m:fName>
                                <m:e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𝐠</m:t>
                                  </m:r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𝒙</m:t>
                                  </m:r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  <a:cs typeface="+mn-cs"/>
                                    </a:rPr>
                                    <m:t>))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i="1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= </a:t>
                          </a:r>
                          <a:r>
                            <a:rPr lang="en-US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b</a:t>
                          </a:r>
                          <a:r>
                            <a:rPr lang="ru-RU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+ с</a:t>
                          </a:r>
                          <a:endParaRPr lang="ru-RU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х →а</m:t>
                                      </m:r>
                                    </m:lim>
                                  </m:limLow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𝐟</m:t>
                                  </m:r>
                                  <m:d>
                                    <m:d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𝐱</m:t>
                                      </m:r>
                                    </m:e>
                                  </m:d>
                                  <m:r>
                                    <a:rPr lang="ru-RU" sz="1800" b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·</m:t>
                                  </m:r>
                                </m:fName>
                                <m:e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𝐠</m:t>
                                  </m:r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𝒙</m:t>
                                  </m:r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))</m:t>
                                  </m:r>
                                </m:e>
                              </m:func>
                            </m:oMath>
                          </a14:m>
                          <a:r>
                            <a:rPr lang="ru-RU" sz="18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:r>
                            <a:rPr lang="en-US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b</a:t>
                          </a:r>
                          <a:r>
                            <a:rPr lang="ru-RU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с</a:t>
                          </a:r>
                          <a:endParaRPr lang="ru-RU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3</a:t>
                          </a:r>
                          <a:endParaRPr lang="ru-RU" sz="1800" b="1" kern="1200" dirty="0">
                            <a:solidFill>
                              <a:schemeClr val="tx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х →а</m:t>
                                      </m:r>
                                    </m:lim>
                                  </m:limLow>
                                </m:fName>
                                <m:e>
                                  <m:f>
                                    <m:f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𝐟</m:t>
                                      </m:r>
                                      <m:r>
                                        <a:rPr lang="ru-RU" sz="1800" b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(</m:t>
                                      </m:r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𝐱</m:t>
                                      </m:r>
                                      <m:r>
                                        <a:rPr lang="ru-RU" sz="1800" b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𝐠</m:t>
                                      </m:r>
                                      <m:r>
                                        <a:rPr lang="ru-RU" sz="1800" b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(</m:t>
                                      </m:r>
                                      <m:r>
                                        <a:rPr lang="en-US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𝐱</m:t>
                                      </m:r>
                                      <m:r>
                                        <a:rPr lang="ru-RU" sz="1800" b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) </m:t>
                                      </m:r>
                                    </m:den>
                                  </m:f>
                                </m:e>
                              </m:func>
                            </m:oMath>
                          </a14:m>
                          <a:r>
                            <a:rPr lang="ru-RU" sz="18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</a:t>
                          </a:r>
                          <a:r>
                            <a:rPr lang="ru-RU" sz="1800" b="1" i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ru-RU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с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;   </a:t>
                          </a:r>
                          <a:r>
                            <a:rPr lang="ru-RU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с ≠ </a:t>
                          </a:r>
                          <a:r>
                            <a:rPr lang="ru-RU" sz="1800" b="1" i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0</a:t>
                          </a:r>
                          <a:endParaRPr lang="ru-RU" sz="1800" i="0" kern="1200" dirty="0">
                            <a:solidFill>
                              <a:schemeClr val="tx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4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sz="1800" b="1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х</m:t>
                                      </m:r>
                                      <m:r>
                                        <a:rPr lang="en-US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 →</m:t>
                                      </m:r>
                                      <m:r>
                                        <a:rPr lang="ru-RU" sz="1800" b="1" i="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а</m:t>
                                      </m:r>
                                    </m:lim>
                                  </m:limLow>
                                </m:fName>
                                <m:e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𝐤𝐟</m:t>
                                  </m:r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𝐱</m:t>
                                  </m:r>
                                  <m:r>
                                    <a:rPr lang="en-US" sz="1800" b="1" i="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)</m:t>
                                  </m:r>
                                </m:e>
                              </m:func>
                            </m:oMath>
                          </a14:m>
                          <a:r>
                            <a:rPr lang="en-US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en-US" sz="1800" b="1" i="0" kern="1200" dirty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kb</a:t>
                          </a:r>
                          <a:endParaRPr lang="ru-RU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0" name="Таблица 5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344791"/>
                  </p:ext>
                </p:extLst>
              </p:nvPr>
            </p:nvGraphicFramePr>
            <p:xfrm>
              <a:off x="2385113" y="3789040"/>
              <a:ext cx="4248389" cy="2692720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531909"/>
                    <a:gridCol w="3716480"/>
                  </a:tblGrid>
                  <a:tr h="370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СВОЙСТВА ПРЕДЕЛОВ</a:t>
                          </a:r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18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448374">
                    <a:tc>
                      <a:txBody>
                        <a:bodyPr/>
                        <a:lstStyle/>
                        <a:p>
                          <a:pPr algn="ctr"/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4262" t="-91781" r="-164" b="-424658"/>
                          </a:stretch>
                        </a:blipFill>
                      </a:tcPr>
                    </a:tc>
                  </a:tr>
                  <a:tr h="4483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4262" t="-189189" r="-164" b="-318919"/>
                          </a:stretch>
                        </a:blipFill>
                      </a:tcPr>
                    </a:tc>
                  </a:tr>
                  <a:tr h="4483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2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4262" t="-293151" r="-164" b="-223288"/>
                          </a:stretch>
                        </a:blipFill>
                      </a:tcPr>
                    </a:tc>
                  </a:tr>
                  <a:tr h="528384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3</a:t>
                          </a:r>
                          <a:endParaRPr lang="ru-RU" sz="1800" b="1" kern="1200" dirty="0">
                            <a:solidFill>
                              <a:schemeClr val="tx1"/>
                            </a:solidFill>
                            <a:effectLst/>
                            <a:latin typeface="Cambria Math" pitchFamily="18" charset="0"/>
                            <a:ea typeface="Cambria Math" pitchFamily="18" charset="0"/>
                            <a:cs typeface="+mn-cs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4262" t="-329885" r="-164" b="-87356"/>
                          </a:stretch>
                        </a:blipFill>
                      </a:tcPr>
                    </a:tc>
                  </a:tr>
                  <a:tr h="4483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4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4262" t="-512329" r="-164" b="-411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3775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9144000" cy="111166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Таблица 3. Задачи</a:t>
            </a:r>
            <a:r>
              <a:rPr lang="ru-RU" sz="2800" b="1" dirty="0"/>
              <a:t>, приводящие к понятию производной. </a:t>
            </a:r>
            <a:r>
              <a:rPr lang="ru-RU" sz="2800" b="1" dirty="0" smtClean="0"/>
              <a:t>Мгновенная скорость движущегося тела.</a:t>
            </a:r>
            <a:endParaRPr lang="ru-RU" sz="28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765072" y="1679142"/>
            <a:ext cx="7837575" cy="4414154"/>
            <a:chOff x="765072" y="1679142"/>
            <a:chExt cx="7837575" cy="4414154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765072" y="1679142"/>
              <a:ext cx="7623352" cy="441415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765072" y="1679142"/>
              <a:ext cx="7837575" cy="4281172"/>
              <a:chOff x="765072" y="1679142"/>
              <a:chExt cx="7837575" cy="4281172"/>
            </a:xfrm>
            <a:noFill/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765072" y="1679142"/>
                    <a:ext cx="7837575" cy="4281172"/>
                  </a:xfrm>
                  <a:prstGeom prst="rect">
                    <a:avLst/>
                  </a:prstGeom>
                  <a:grp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i="1" dirty="0" smtClean="0">
                        <a:latin typeface="Times New Roman" pitchFamily="18" charset="0"/>
                        <a:cs typeface="Times New Roman" pitchFamily="18" charset="0"/>
                      </a:rPr>
                      <a:t>Задача.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Тело движется по закону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), где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− время (с),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 − положение тела в момент времени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. Найти скорость тела в момент времени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.</a:t>
                    </a:r>
                  </a:p>
                  <a:p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endParaRPr lang="ru-RU" b="1" dirty="0" smtClean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endParaRPr lang="ru-RU" b="1" dirty="0" smtClean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r>
                      <a:rPr lang="ru-RU" sz="2000" b="1" i="1" dirty="0" smtClean="0">
                        <a:latin typeface="Times New Roman" pitchFamily="18" charset="0"/>
                        <a:cs typeface="Times New Roman" pitchFamily="18" charset="0"/>
                      </a:rPr>
                      <a:t>Решение</a:t>
                    </a:r>
                    <a:r>
                      <a:rPr lang="ru-RU" sz="2000" b="1" i="1" dirty="0">
                        <a:latin typeface="Times New Roman" pitchFamily="18" charset="0"/>
                        <a:cs typeface="Times New Roman" pitchFamily="18" charset="0"/>
                      </a:rPr>
                      <a:t>. 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М − положение тела в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момент времени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: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ОМ =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). </a:t>
                    </a:r>
                  </a:p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Р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−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 положение тела в момент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времени 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+ </a:t>
                    </a:r>
                    <a:r>
                      <a:rPr lang="ru-RU" b="1" dirty="0"/>
                      <a:t>∆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):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ОР =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+ ∆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). </a:t>
                    </a:r>
                  </a:p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За ∆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секунд тело переместилось из точки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M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в точку Р: </a:t>
                    </a:r>
                  </a:p>
                  <a:p>
                    <a:pPr algn="ctr"/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МР = ОР − ОМ =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+ ∆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 − 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) = ∆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s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.</a:t>
                    </a:r>
                  </a:p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Найдем </a:t>
                    </a:r>
                    <a:r>
                      <a:rPr lang="ru-RU" b="1" i="1" dirty="0">
                        <a:latin typeface="Times New Roman" pitchFamily="18" charset="0"/>
                        <a:cs typeface="Times New Roman" pitchFamily="18" charset="0"/>
                      </a:rPr>
                      <a:t>среднюю </a:t>
                    </a:r>
                    <a:r>
                      <a:rPr lang="ru-RU" b="1" i="1" dirty="0" smtClean="0">
                        <a:latin typeface="Times New Roman" pitchFamily="18" charset="0"/>
                        <a:cs typeface="Times New Roman" pitchFamily="18" charset="0"/>
                      </a:rPr>
                      <a:t>скорость 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тела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v</a:t>
                    </a:r>
                    <a:r>
                      <a:rPr lang="en-US" b="1" baseline="-25000" dirty="0" smtClean="0">
                        <a:latin typeface="Times New Roman" pitchFamily="18" charset="0"/>
                        <a:cs typeface="Times New Roman" pitchFamily="18" charset="0"/>
                      </a:rPr>
                      <a:t>cp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: </a:t>
                    </a:r>
                  </a:p>
                  <a:p>
                    <a:pPr algn="ctr"/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v</a:t>
                    </a:r>
                    <a:r>
                      <a:rPr lang="en-US" b="1" baseline="-25000" dirty="0" smtClean="0">
                        <a:latin typeface="Times New Roman" pitchFamily="18" charset="0"/>
                        <a:cs typeface="Times New Roman" pitchFamily="18" charset="0"/>
                      </a:rPr>
                      <a:t>cp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=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20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000" b="1" i="0">
                                <a:latin typeface="Cambria Math"/>
                              </a:rPr>
                              <m:t>∆</m:t>
                            </m:r>
                            <m:r>
                              <a:rPr lang="en-US" sz="2000" b="1" i="0">
                                <a:latin typeface="Cambria Math"/>
                              </a:rPr>
                              <m:t>𝐬</m:t>
                            </m:r>
                          </m:num>
                          <m:den>
                            <m:r>
                              <a:rPr lang="ru-RU" sz="2000" b="1" i="0">
                                <a:latin typeface="Cambria Math"/>
                              </a:rPr>
                              <m:t>∆</m:t>
                            </m:r>
                            <m:r>
                              <a:rPr lang="en-US" sz="2000" b="1" i="0">
                                <a:latin typeface="Cambria Math"/>
                              </a:rPr>
                              <m:t>𝐭</m:t>
                            </m:r>
                          </m:den>
                        </m:f>
                      </m:oMath>
                    </a14:m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.</a:t>
                    </a:r>
                  </a:p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При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∆</a:t>
                    </a:r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t </a:t>
                    </a:r>
                    <a:r>
                      <a:rPr lang="ru-RU" b="1" dirty="0"/>
                      <a:t>→ </a:t>
                    </a:r>
                    <a:r>
                      <a:rPr lang="ru-RU" b="1" dirty="0" smtClean="0">
                        <a:latin typeface="+mj-lt"/>
                      </a:rPr>
                      <a:t>0 получим </a:t>
                    </a:r>
                    <a:r>
                      <a:rPr lang="ru-RU" b="1" i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мгновенной скоростью</a:t>
                    </a:r>
                    <a:r>
                      <a:rPr lang="ru-RU" b="1" dirty="0" smtClean="0">
                        <a:latin typeface="+mj-lt"/>
                        <a:cs typeface="Times New Roman" pitchFamily="18" charset="0"/>
                      </a:rPr>
                      <a:t> тела 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в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момент времени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t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: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ctr">
                      <a:lnSpc>
                        <a:spcPct val="150000"/>
                      </a:lnSpc>
                    </a:pP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v</a:t>
                    </a:r>
                    <a:r>
                      <a:rPr lang="ru-RU" b="1" baseline="-25000" dirty="0" smtClean="0">
                        <a:latin typeface="Times New Roman" pitchFamily="18" charset="0"/>
                        <a:cs typeface="Times New Roman" pitchFamily="18" charset="0"/>
                      </a:rPr>
                      <a:t>мгн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= </a:t>
                    </a:r>
                    <a14:m>
                      <m:oMath xmlns:m="http://schemas.openxmlformats.org/officeDocument/2006/math">
                        <m:func>
                          <m:funcPr>
                            <m:ctrlPr>
                              <a:rPr lang="ru-RU" b="1" i="1">
                                <a:latin typeface="Cambria Math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ru-RU" b="1" i="1">
                                    <a:latin typeface="Cambria Math"/>
                                  </a:rPr>
                                </m:ctrlPr>
                              </m:limLowPr>
                              <m:e>
                                <m:r>
                                  <a:rPr lang="ru-RU" b="1" i="0">
                                    <a:latin typeface="Cambria Math"/>
                                  </a:rPr>
                                  <m:t>𝐥𝐢𝐦</m:t>
                                </m:r>
                              </m:e>
                              <m:lim>
                                <m:r>
                                  <a:rPr lang="ru-RU" b="1" i="0">
                                    <a:latin typeface="Cambria Math"/>
                                  </a:rPr>
                                  <m:t>∆</m:t>
                                </m:r>
                                <m:r>
                                  <a:rPr lang="en-US" b="1" i="0">
                                    <a:latin typeface="Cambria Math"/>
                                  </a:rPr>
                                  <m:t>𝐭</m:t>
                                </m:r>
                                <m:r>
                                  <a:rPr lang="ru-RU" b="1" i="0">
                                    <a:latin typeface="Cambria Math"/>
                                  </a:rPr>
                                  <m:t>→</m:t>
                                </m:r>
                                <m:r>
                                  <a:rPr lang="ru-RU" b="1" i="0">
                                    <a:latin typeface="Cambria Math"/>
                                  </a:rPr>
                                  <m:t>𝟎</m:t>
                                </m:r>
                              </m:lim>
                            </m:limLow>
                          </m:fName>
                          <m:e>
                            <m:f>
                              <m:fPr>
                                <m:ctrlPr>
                                  <a:rPr lang="ru-RU" b="1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b="1" i="0">
                                    <a:latin typeface="Cambria Math"/>
                                  </a:rPr>
                                  <m:t>∆</m:t>
                                </m:r>
                                <m:r>
                                  <a:rPr lang="en-US" b="1" i="0">
                                    <a:latin typeface="Cambria Math"/>
                                  </a:rPr>
                                  <m:t>𝐬</m:t>
                                </m:r>
                              </m:num>
                              <m:den>
                                <m:r>
                                  <a:rPr lang="ru-RU" b="1" i="0">
                                    <a:latin typeface="Cambria Math"/>
                                  </a:rPr>
                                  <m:t>∆</m:t>
                                </m:r>
                                <m:r>
                                  <a:rPr lang="en-US" b="1" i="0">
                                    <a:latin typeface="Cambria Math"/>
                                  </a:rPr>
                                  <m:t>𝐭</m:t>
                                </m:r>
                              </m:den>
                            </m:f>
                          </m:e>
                        </m:func>
                      </m:oMath>
                    </a14:m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.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9" name="Text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5072" y="1679142"/>
                    <a:ext cx="7837575" cy="4281172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l="-856" t="-71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4" name="Группа 3"/>
              <p:cNvGrpSpPr>
                <a:grpSpLocks/>
              </p:cNvGrpSpPr>
              <p:nvPr/>
            </p:nvGrpSpPr>
            <p:grpSpPr bwMode="auto">
              <a:xfrm>
                <a:off x="2937610" y="2398344"/>
                <a:ext cx="3032125" cy="748665"/>
                <a:chOff x="3522" y="4204"/>
                <a:chExt cx="4775" cy="1179"/>
              </a:xfrm>
              <a:grpFill/>
            </p:grpSpPr>
            <p:sp>
              <p:nvSpPr>
                <p:cNvPr id="5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756" y="4876"/>
                  <a:ext cx="440" cy="4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>
                      <a:effectLst/>
                      <a:latin typeface="Times New Roman"/>
                      <a:ea typeface="Calibri"/>
                      <a:cs typeface="Times New Roman"/>
                    </a:rPr>
                    <a:t>0</a:t>
                  </a:r>
                  <a:endParaRPr lang="ru-RU" sz="110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6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3724" y="4398"/>
                  <a:ext cx="472" cy="49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400" b="1">
                      <a:effectLst/>
                      <a:latin typeface="Times New Roman"/>
                      <a:ea typeface="Calibri"/>
                      <a:cs typeface="Times New Roman"/>
                    </a:rPr>
                    <a:t>О</a:t>
                  </a:r>
                  <a:endParaRPr lang="ru-RU" sz="110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grpSp>
              <p:nvGrpSpPr>
                <p:cNvPr id="7" name="Group 6"/>
                <p:cNvGrpSpPr>
                  <a:grpSpLocks/>
                </p:cNvGrpSpPr>
                <p:nvPr/>
              </p:nvGrpSpPr>
              <p:grpSpPr bwMode="auto">
                <a:xfrm>
                  <a:off x="3522" y="4204"/>
                  <a:ext cx="4775" cy="1179"/>
                  <a:chOff x="3522" y="4204"/>
                  <a:chExt cx="4775" cy="1179"/>
                </a:xfrm>
                <a:grpFill/>
              </p:grpSpPr>
              <p:sp>
                <p:nvSpPr>
                  <p:cNvPr id="8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25" y="4424"/>
                    <a:ext cx="472" cy="497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X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51" y="4436"/>
                    <a:ext cx="472" cy="497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Р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0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85" y="4413"/>
                    <a:ext cx="472" cy="52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М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640" y="4877"/>
                    <a:ext cx="1185" cy="506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s</a:t>
                    </a:r>
                    <a:r>
                      <a: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(</a:t>
                    </a:r>
                    <a:r>
                      <a:rPr lang="en-US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t</a:t>
                    </a:r>
                    <a:r>
                      <a: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 +</a:t>
                    </a:r>
                    <a:r>
                      <a:rPr lang="ru-RU" sz="1400" b="1" dirty="0">
                        <a:effectLst/>
                        <a:latin typeface="Calibri"/>
                        <a:ea typeface="Calibri"/>
                        <a:cs typeface="Calibri"/>
                      </a:rPr>
                      <a:t>∆</a:t>
                    </a:r>
                    <a:r>
                      <a:rPr lang="en-US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t</a:t>
                    </a:r>
                    <a:r>
                      <a: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)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69" y="4877"/>
                    <a:ext cx="724" cy="497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s</a:t>
                    </a:r>
                    <a:r>
                      <a:rPr lang="ru-RU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(</a:t>
                    </a:r>
                    <a:r>
                      <a:rPr lang="en-US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t</a:t>
                    </a:r>
                    <a:r>
                      <a:rPr lang="ru-RU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)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cxnSp>
                <p:nvCxnSpPr>
                  <p:cNvPr id="13" name="AutoShape 1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522" y="4876"/>
                    <a:ext cx="4716" cy="1"/>
                  </a:xfrm>
                  <a:prstGeom prst="straightConnector1">
                    <a:avLst/>
                  </a:prstGeom>
                  <a:grpFill/>
                  <a:ln w="2857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/>
                </p:spPr>
              </p:cxnSp>
              <p:sp>
                <p:nvSpPr>
                  <p:cNvPr id="14" name="AutoShape 13"/>
                  <p:cNvSpPr>
                    <a:spLocks/>
                  </p:cNvSpPr>
                  <p:nvPr/>
                </p:nvSpPr>
                <p:spPr bwMode="auto">
                  <a:xfrm rot="5400000">
                    <a:off x="6083" y="3762"/>
                    <a:ext cx="286" cy="1944"/>
                  </a:xfrm>
                  <a:prstGeom prst="leftBrace">
                    <a:avLst>
                      <a:gd name="adj1" fmla="val 56643"/>
                      <a:gd name="adj2" fmla="val 50000"/>
                    </a:avLst>
                  </a:prstGeom>
                  <a:grp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/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5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985" y="4204"/>
                    <a:ext cx="574" cy="44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>
                        <a:effectLst/>
                        <a:latin typeface="Calibri"/>
                        <a:ea typeface="Calibri"/>
                        <a:cs typeface="Calibri"/>
                      </a:rPr>
                      <a:t>∆</a:t>
                    </a:r>
                    <a:r>
                      <a:rPr lang="en-US" sz="1400" b="1">
                        <a:effectLst/>
                        <a:latin typeface="Times New Roman"/>
                        <a:ea typeface="Calibri"/>
                        <a:cs typeface="Times New Roman"/>
                      </a:rPr>
                      <a:t>s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978" y="4633"/>
                    <a:ext cx="389" cy="354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100" b="1">
                        <a:effectLst/>
                        <a:latin typeface="Century Gothic"/>
                        <a:ea typeface="Calibri"/>
                        <a:cs typeface="Times New Roman"/>
                      </a:rPr>
                      <a:t>●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7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52" y="4647"/>
                    <a:ext cx="389" cy="354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100" b="1">
                        <a:effectLst/>
                        <a:latin typeface="Century Gothic"/>
                        <a:ea typeface="Calibri"/>
                        <a:cs typeface="Times New Roman"/>
                      </a:rPr>
                      <a:t>●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8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68" y="4647"/>
                    <a:ext cx="389" cy="354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100" b="1">
                        <a:effectLst/>
                        <a:latin typeface="Century Gothic"/>
                        <a:ea typeface="Calibri"/>
                        <a:cs typeface="Times New Roman"/>
                      </a:rPr>
                      <a:t>●</a:t>
                    </a:r>
                    <a:endParaRPr lang="ru-RU" sz="110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</p:grpSp>
          </p:grp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3941761" y="5333081"/>
                <a:ext cx="1638351" cy="627233"/>
              </a:xfrm>
              <a:prstGeom prst="round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08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3090" cy="9361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Таблица 4. Задачи, приводящие к понятию производной. Угловой коэффициент касательной.</a:t>
            </a:r>
            <a:endParaRPr lang="ru-RU" sz="28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326587" y="2076017"/>
            <a:ext cx="3704007" cy="3584575"/>
            <a:chOff x="4300803" y="2446858"/>
            <a:chExt cx="3704007" cy="3584575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4300803" y="2492896"/>
              <a:ext cx="3549650" cy="3538537"/>
              <a:chOff x="6744" y="4813"/>
              <a:chExt cx="4544" cy="4544"/>
            </a:xfrm>
          </p:grpSpPr>
          <p:cxnSp>
            <p:nvCxnSpPr>
              <p:cNvPr id="1027" name="AutoShape 3"/>
              <p:cNvCxnSpPr>
                <a:cxnSpLocks noChangeShapeType="1"/>
              </p:cNvCxnSpPr>
              <p:nvPr/>
            </p:nvCxnSpPr>
            <p:spPr bwMode="auto">
              <a:xfrm>
                <a:off x="6744" y="4813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8" name="AutoShape 4"/>
              <p:cNvCxnSpPr>
                <a:cxnSpLocks noChangeShapeType="1"/>
              </p:cNvCxnSpPr>
              <p:nvPr/>
            </p:nvCxnSpPr>
            <p:spPr bwMode="auto">
              <a:xfrm>
                <a:off x="6744" y="5097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9" name="AutoShape 5"/>
              <p:cNvCxnSpPr>
                <a:cxnSpLocks noChangeShapeType="1"/>
              </p:cNvCxnSpPr>
              <p:nvPr/>
            </p:nvCxnSpPr>
            <p:spPr bwMode="auto">
              <a:xfrm>
                <a:off x="6744" y="5381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0" name="AutoShape 6"/>
              <p:cNvCxnSpPr>
                <a:cxnSpLocks noChangeShapeType="1"/>
              </p:cNvCxnSpPr>
              <p:nvPr/>
            </p:nvCxnSpPr>
            <p:spPr bwMode="auto">
              <a:xfrm>
                <a:off x="6744" y="5665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" name="AutoShape 7"/>
              <p:cNvCxnSpPr>
                <a:cxnSpLocks noChangeShapeType="1"/>
              </p:cNvCxnSpPr>
              <p:nvPr/>
            </p:nvCxnSpPr>
            <p:spPr bwMode="auto">
              <a:xfrm>
                <a:off x="6744" y="5949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" name="AutoShape 8"/>
              <p:cNvCxnSpPr>
                <a:cxnSpLocks noChangeShapeType="1"/>
              </p:cNvCxnSpPr>
              <p:nvPr/>
            </p:nvCxnSpPr>
            <p:spPr bwMode="auto">
              <a:xfrm>
                <a:off x="6744" y="6233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3" name="AutoShape 9"/>
              <p:cNvCxnSpPr>
                <a:cxnSpLocks noChangeShapeType="1"/>
              </p:cNvCxnSpPr>
              <p:nvPr/>
            </p:nvCxnSpPr>
            <p:spPr bwMode="auto">
              <a:xfrm>
                <a:off x="6744" y="6517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" name="AutoShape 10"/>
              <p:cNvCxnSpPr>
                <a:cxnSpLocks noChangeShapeType="1"/>
              </p:cNvCxnSpPr>
              <p:nvPr/>
            </p:nvCxnSpPr>
            <p:spPr bwMode="auto">
              <a:xfrm>
                <a:off x="6744" y="6801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5" name="AutoShape 11"/>
              <p:cNvCxnSpPr>
                <a:cxnSpLocks noChangeShapeType="1"/>
              </p:cNvCxnSpPr>
              <p:nvPr/>
            </p:nvCxnSpPr>
            <p:spPr bwMode="auto">
              <a:xfrm>
                <a:off x="6744" y="7085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6" name="AutoShape 12"/>
              <p:cNvCxnSpPr>
                <a:cxnSpLocks noChangeShapeType="1"/>
              </p:cNvCxnSpPr>
              <p:nvPr/>
            </p:nvCxnSpPr>
            <p:spPr bwMode="auto">
              <a:xfrm>
                <a:off x="6744" y="7369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7" name="AutoShape 13"/>
              <p:cNvCxnSpPr>
                <a:cxnSpLocks noChangeShapeType="1"/>
              </p:cNvCxnSpPr>
              <p:nvPr/>
            </p:nvCxnSpPr>
            <p:spPr bwMode="auto">
              <a:xfrm>
                <a:off x="6744" y="7653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8" name="AutoShape 14"/>
              <p:cNvCxnSpPr>
                <a:cxnSpLocks noChangeShapeType="1"/>
              </p:cNvCxnSpPr>
              <p:nvPr/>
            </p:nvCxnSpPr>
            <p:spPr bwMode="auto">
              <a:xfrm>
                <a:off x="6744" y="7937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9" name="AutoShape 15"/>
              <p:cNvCxnSpPr>
                <a:cxnSpLocks noChangeShapeType="1"/>
              </p:cNvCxnSpPr>
              <p:nvPr/>
            </p:nvCxnSpPr>
            <p:spPr bwMode="auto">
              <a:xfrm>
                <a:off x="6744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0" name="AutoShape 16"/>
              <p:cNvCxnSpPr>
                <a:cxnSpLocks noChangeShapeType="1"/>
              </p:cNvCxnSpPr>
              <p:nvPr/>
            </p:nvCxnSpPr>
            <p:spPr bwMode="auto">
              <a:xfrm>
                <a:off x="6744" y="8221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1" name="AutoShape 17"/>
              <p:cNvCxnSpPr>
                <a:cxnSpLocks noChangeShapeType="1"/>
              </p:cNvCxnSpPr>
              <p:nvPr/>
            </p:nvCxnSpPr>
            <p:spPr bwMode="auto">
              <a:xfrm>
                <a:off x="6744" y="8505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2" name="AutoShape 18"/>
              <p:cNvCxnSpPr>
                <a:cxnSpLocks noChangeShapeType="1"/>
              </p:cNvCxnSpPr>
              <p:nvPr/>
            </p:nvCxnSpPr>
            <p:spPr bwMode="auto">
              <a:xfrm>
                <a:off x="6744" y="8789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3" name="AutoShape 19"/>
              <p:cNvCxnSpPr>
                <a:cxnSpLocks noChangeShapeType="1"/>
              </p:cNvCxnSpPr>
              <p:nvPr/>
            </p:nvCxnSpPr>
            <p:spPr bwMode="auto">
              <a:xfrm>
                <a:off x="6744" y="9073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4" name="AutoShape 20"/>
              <p:cNvCxnSpPr>
                <a:cxnSpLocks noChangeShapeType="1"/>
              </p:cNvCxnSpPr>
              <p:nvPr/>
            </p:nvCxnSpPr>
            <p:spPr bwMode="auto">
              <a:xfrm>
                <a:off x="6744" y="9357"/>
                <a:ext cx="454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5" name="AutoShape 21"/>
              <p:cNvCxnSpPr>
                <a:cxnSpLocks noChangeShapeType="1"/>
              </p:cNvCxnSpPr>
              <p:nvPr/>
            </p:nvCxnSpPr>
            <p:spPr bwMode="auto">
              <a:xfrm>
                <a:off x="7028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6" name="AutoShape 22"/>
              <p:cNvCxnSpPr>
                <a:cxnSpLocks noChangeShapeType="1"/>
              </p:cNvCxnSpPr>
              <p:nvPr/>
            </p:nvCxnSpPr>
            <p:spPr bwMode="auto">
              <a:xfrm>
                <a:off x="7312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7" name="AutoShape 23"/>
              <p:cNvCxnSpPr>
                <a:cxnSpLocks noChangeShapeType="1"/>
              </p:cNvCxnSpPr>
              <p:nvPr/>
            </p:nvCxnSpPr>
            <p:spPr bwMode="auto">
              <a:xfrm>
                <a:off x="7596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8" name="AutoShape 24"/>
              <p:cNvCxnSpPr>
                <a:cxnSpLocks noChangeShapeType="1"/>
              </p:cNvCxnSpPr>
              <p:nvPr/>
            </p:nvCxnSpPr>
            <p:spPr bwMode="auto">
              <a:xfrm>
                <a:off x="7880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9" name="AutoShape 25"/>
              <p:cNvCxnSpPr>
                <a:cxnSpLocks noChangeShapeType="1"/>
              </p:cNvCxnSpPr>
              <p:nvPr/>
            </p:nvCxnSpPr>
            <p:spPr bwMode="auto">
              <a:xfrm>
                <a:off x="8164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0" name="AutoShape 26"/>
              <p:cNvCxnSpPr>
                <a:cxnSpLocks noChangeShapeType="1"/>
              </p:cNvCxnSpPr>
              <p:nvPr/>
            </p:nvCxnSpPr>
            <p:spPr bwMode="auto">
              <a:xfrm>
                <a:off x="8448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1" name="AutoShape 27"/>
              <p:cNvCxnSpPr>
                <a:cxnSpLocks noChangeShapeType="1"/>
              </p:cNvCxnSpPr>
              <p:nvPr/>
            </p:nvCxnSpPr>
            <p:spPr bwMode="auto">
              <a:xfrm>
                <a:off x="8732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2" name="AutoShape 28"/>
              <p:cNvCxnSpPr>
                <a:cxnSpLocks noChangeShapeType="1"/>
              </p:cNvCxnSpPr>
              <p:nvPr/>
            </p:nvCxnSpPr>
            <p:spPr bwMode="auto">
              <a:xfrm>
                <a:off x="9016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3" name="AutoShape 29"/>
              <p:cNvCxnSpPr>
                <a:cxnSpLocks noChangeShapeType="1"/>
              </p:cNvCxnSpPr>
              <p:nvPr/>
            </p:nvCxnSpPr>
            <p:spPr bwMode="auto">
              <a:xfrm>
                <a:off x="9300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4" name="AutoShape 30"/>
              <p:cNvCxnSpPr>
                <a:cxnSpLocks noChangeShapeType="1"/>
              </p:cNvCxnSpPr>
              <p:nvPr/>
            </p:nvCxnSpPr>
            <p:spPr bwMode="auto">
              <a:xfrm>
                <a:off x="9584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5" name="AutoShape 31"/>
              <p:cNvCxnSpPr>
                <a:cxnSpLocks noChangeShapeType="1"/>
              </p:cNvCxnSpPr>
              <p:nvPr/>
            </p:nvCxnSpPr>
            <p:spPr bwMode="auto">
              <a:xfrm>
                <a:off x="9868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6" name="AutoShape 32"/>
              <p:cNvCxnSpPr>
                <a:cxnSpLocks noChangeShapeType="1"/>
              </p:cNvCxnSpPr>
              <p:nvPr/>
            </p:nvCxnSpPr>
            <p:spPr bwMode="auto">
              <a:xfrm>
                <a:off x="10152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7" name="AutoShape 33"/>
              <p:cNvCxnSpPr>
                <a:cxnSpLocks noChangeShapeType="1"/>
              </p:cNvCxnSpPr>
              <p:nvPr/>
            </p:nvCxnSpPr>
            <p:spPr bwMode="auto">
              <a:xfrm>
                <a:off x="10436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8" name="AutoShape 34"/>
              <p:cNvCxnSpPr>
                <a:cxnSpLocks noChangeShapeType="1"/>
              </p:cNvCxnSpPr>
              <p:nvPr/>
            </p:nvCxnSpPr>
            <p:spPr bwMode="auto">
              <a:xfrm>
                <a:off x="10720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9" name="AutoShape 35"/>
              <p:cNvCxnSpPr>
                <a:cxnSpLocks noChangeShapeType="1"/>
              </p:cNvCxnSpPr>
              <p:nvPr/>
            </p:nvCxnSpPr>
            <p:spPr bwMode="auto">
              <a:xfrm>
                <a:off x="11004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60" name="AutoShape 36"/>
              <p:cNvCxnSpPr>
                <a:cxnSpLocks noChangeShapeType="1"/>
              </p:cNvCxnSpPr>
              <p:nvPr/>
            </p:nvCxnSpPr>
            <p:spPr bwMode="auto">
              <a:xfrm>
                <a:off x="11288" y="4813"/>
                <a:ext cx="0" cy="45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38" name="Группа 37"/>
            <p:cNvGrpSpPr>
              <a:grpSpLocks/>
            </p:cNvGrpSpPr>
            <p:nvPr/>
          </p:nvGrpSpPr>
          <p:grpSpPr bwMode="auto">
            <a:xfrm>
              <a:off x="4320540" y="2446858"/>
              <a:ext cx="3684270" cy="3584575"/>
              <a:chOff x="2720" y="10419"/>
              <a:chExt cx="5802" cy="5645"/>
            </a:xfrm>
          </p:grpSpPr>
          <p:grpSp>
            <p:nvGrpSpPr>
              <p:cNvPr id="39" name="Group 4"/>
              <p:cNvGrpSpPr>
                <a:grpSpLocks/>
              </p:cNvGrpSpPr>
              <p:nvPr/>
            </p:nvGrpSpPr>
            <p:grpSpPr bwMode="auto">
              <a:xfrm>
                <a:off x="2720" y="10419"/>
                <a:ext cx="5802" cy="5645"/>
                <a:chOff x="2712" y="10419"/>
                <a:chExt cx="5802" cy="5645"/>
              </a:xfrm>
            </p:grpSpPr>
            <p:grpSp>
              <p:nvGrpSpPr>
                <p:cNvPr id="44" name="Group 5"/>
                <p:cNvGrpSpPr>
                  <a:grpSpLocks/>
                </p:cNvGrpSpPr>
                <p:nvPr/>
              </p:nvGrpSpPr>
              <p:grpSpPr bwMode="auto">
                <a:xfrm>
                  <a:off x="2712" y="10419"/>
                  <a:ext cx="5802" cy="5645"/>
                  <a:chOff x="2712" y="10419"/>
                  <a:chExt cx="5802" cy="5645"/>
                </a:xfrm>
              </p:grpSpPr>
              <p:cxnSp>
                <p:nvCxnSpPr>
                  <p:cNvPr id="49" name="AutoShape 6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760" y="10491"/>
                    <a:ext cx="0" cy="5573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0" name="AutoShape 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712" y="15019"/>
                    <a:ext cx="5577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1" name="AutoShape 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728" y="11278"/>
                    <a:ext cx="5561" cy="3933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52" name="Freeform 9"/>
                  <p:cNvSpPr>
                    <a:spLocks/>
                  </p:cNvSpPr>
                  <p:nvPr/>
                </p:nvSpPr>
                <p:spPr bwMode="auto">
                  <a:xfrm>
                    <a:off x="4334" y="11478"/>
                    <a:ext cx="3760" cy="3193"/>
                  </a:xfrm>
                  <a:custGeom>
                    <a:avLst/>
                    <a:gdLst>
                      <a:gd name="T0" fmla="*/ 0 w 3760"/>
                      <a:gd name="T1" fmla="*/ 3193 h 3193"/>
                      <a:gd name="T2" fmla="*/ 125 w 3760"/>
                      <a:gd name="T3" fmla="*/ 2496 h 3193"/>
                      <a:gd name="T4" fmla="*/ 475 w 3760"/>
                      <a:gd name="T5" fmla="*/ 1103 h 3193"/>
                      <a:gd name="T6" fmla="*/ 823 w 3760"/>
                      <a:gd name="T7" fmla="*/ 406 h 3193"/>
                      <a:gd name="T8" fmla="*/ 1522 w 3760"/>
                      <a:gd name="T9" fmla="*/ 58 h 3193"/>
                      <a:gd name="T10" fmla="*/ 2633 w 3760"/>
                      <a:gd name="T11" fmla="*/ 755 h 3193"/>
                      <a:gd name="T12" fmla="*/ 3279 w 3760"/>
                      <a:gd name="T13" fmla="*/ 1103 h 3193"/>
                      <a:gd name="T14" fmla="*/ 3760 w 3760"/>
                      <a:gd name="T15" fmla="*/ 1276 h 3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760" h="3193">
                        <a:moveTo>
                          <a:pt x="0" y="3193"/>
                        </a:moveTo>
                        <a:cubicBezTo>
                          <a:pt x="23" y="3018"/>
                          <a:pt x="46" y="2844"/>
                          <a:pt x="125" y="2496"/>
                        </a:cubicBezTo>
                        <a:cubicBezTo>
                          <a:pt x="204" y="2148"/>
                          <a:pt x="359" y="1451"/>
                          <a:pt x="475" y="1103"/>
                        </a:cubicBezTo>
                        <a:cubicBezTo>
                          <a:pt x="591" y="755"/>
                          <a:pt x="649" y="580"/>
                          <a:pt x="823" y="406"/>
                        </a:cubicBezTo>
                        <a:cubicBezTo>
                          <a:pt x="997" y="232"/>
                          <a:pt x="1220" y="0"/>
                          <a:pt x="1522" y="58"/>
                        </a:cubicBezTo>
                        <a:cubicBezTo>
                          <a:pt x="1824" y="116"/>
                          <a:pt x="2340" y="581"/>
                          <a:pt x="2633" y="755"/>
                        </a:cubicBezTo>
                        <a:cubicBezTo>
                          <a:pt x="2926" y="929"/>
                          <a:pt x="3091" y="1016"/>
                          <a:pt x="3279" y="1103"/>
                        </a:cubicBezTo>
                        <a:cubicBezTo>
                          <a:pt x="3467" y="1190"/>
                          <a:pt x="3613" y="1233"/>
                          <a:pt x="3760" y="1276"/>
                        </a:cubicBezTo>
                      </a:path>
                    </a:pathLst>
                  </a:custGeom>
                  <a:noFill/>
                  <a:ln w="38100">
                    <a:solidFill>
                      <a:srgbClr val="0070C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ru-RU" dirty="0"/>
                  </a:p>
                </p:txBody>
              </p:sp>
              <p:cxnSp>
                <p:nvCxnSpPr>
                  <p:cNvPr id="53" name="AutoShape 10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760" y="10839"/>
                    <a:ext cx="3842" cy="3832"/>
                  </a:xfrm>
                  <a:prstGeom prst="straightConnector1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4" name="AutoShape 11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4052" y="10649"/>
                    <a:ext cx="2325" cy="4022"/>
                  </a:xfrm>
                  <a:prstGeom prst="straightConnector1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5" name="AutoShape 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4242" y="10758"/>
                    <a:ext cx="1349" cy="3913"/>
                  </a:xfrm>
                  <a:prstGeom prst="straightConnector1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6" name="AutoShape 13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4052" y="10758"/>
                    <a:ext cx="1018" cy="5203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C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7" name="AutoShape 1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904" y="12233"/>
                    <a:ext cx="1" cy="2786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8" name="AutoShape 1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760" y="13974"/>
                    <a:ext cx="3145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9" name="AutoShape 1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759" y="12233"/>
                    <a:ext cx="3145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60" name="AutoShape 17"/>
                  <p:cNvSpPr>
                    <a:spLocks/>
                  </p:cNvSpPr>
                  <p:nvPr/>
                </p:nvSpPr>
                <p:spPr bwMode="auto">
                  <a:xfrm rot="10800000">
                    <a:off x="6970" y="12233"/>
                    <a:ext cx="194" cy="1680"/>
                  </a:xfrm>
                  <a:prstGeom prst="leftBrace">
                    <a:avLst>
                      <a:gd name="adj1" fmla="val 72165"/>
                      <a:gd name="adj2" fmla="val 50000"/>
                    </a:avLst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ru-RU" dirty="0"/>
                  </a:p>
                </p:txBody>
              </p:sp>
              <p:sp>
                <p:nvSpPr>
                  <p:cNvPr id="61" name="AutoShape 18"/>
                  <p:cNvSpPr>
                    <a:spLocks/>
                  </p:cNvSpPr>
                  <p:nvPr/>
                </p:nvSpPr>
                <p:spPr bwMode="auto">
                  <a:xfrm rot="16200000">
                    <a:off x="5593" y="12918"/>
                    <a:ext cx="255" cy="2367"/>
                  </a:xfrm>
                  <a:prstGeom prst="leftBrace">
                    <a:avLst>
                      <a:gd name="adj1" fmla="val 77353"/>
                      <a:gd name="adj2" fmla="val 50000"/>
                    </a:avLst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ru-RU" dirty="0"/>
                  </a:p>
                </p:txBody>
              </p:sp>
              <p:sp>
                <p:nvSpPr>
                  <p:cNvPr id="62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4" y="11978"/>
                    <a:ext cx="1270" cy="4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>
                        <a:effectLst/>
                        <a:latin typeface="+mj-lt"/>
                        <a:ea typeface="Calibri"/>
                        <a:cs typeface="Calibri"/>
                      </a:rPr>
                      <a:t>у = </a:t>
                    </a:r>
                    <a:r>
                      <a:rPr lang="en-US" sz="1600" b="1" dirty="0">
                        <a:effectLst/>
                        <a:latin typeface="+mj-lt"/>
                        <a:ea typeface="Calibri"/>
                        <a:cs typeface="Calibri"/>
                      </a:rPr>
                      <a:t>f</a:t>
                    </a:r>
                    <a:r>
                      <a:rPr lang="ru-RU" sz="1600" b="1" dirty="0">
                        <a:effectLst/>
                        <a:latin typeface="+mj-lt"/>
                        <a:ea typeface="Calibri"/>
                        <a:cs typeface="Calibri"/>
                      </a:rPr>
                      <a:t>(</a:t>
                    </a:r>
                    <a:r>
                      <a:rPr lang="en-US" sz="1600" b="1" dirty="0">
                        <a:effectLst/>
                        <a:latin typeface="+mj-lt"/>
                        <a:ea typeface="Calibri"/>
                        <a:cs typeface="Calibri"/>
                      </a:rPr>
                      <a:t>x</a:t>
                    </a:r>
                    <a:r>
                      <a:rPr lang="ru-RU" sz="1600" b="1" dirty="0">
                        <a:effectLst/>
                        <a:latin typeface="+mj-lt"/>
                        <a:ea typeface="Calibri"/>
                        <a:cs typeface="Calibri"/>
                      </a:rPr>
                      <a:t>)</a:t>
                    </a:r>
                    <a:endParaRPr lang="ru-RU" sz="16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63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32" y="14496"/>
                    <a:ext cx="539" cy="7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a:t>Х</a:t>
                    </a:r>
                    <a:endParaRPr lang="ru-RU" sz="16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64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59" y="10419"/>
                    <a:ext cx="568" cy="4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a:t>У</a:t>
                    </a:r>
                    <a:endParaRPr lang="ru-RU" sz="16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65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24" y="15004"/>
                    <a:ext cx="1082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х</a:t>
                    </a:r>
                    <a:r>
                      <a:rPr lang="ru-RU" sz="1400" b="1" baseline="-25000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0</a:t>
                    </a:r>
                    <a:r>
                      <a:rPr lang="ru-RU" sz="1400" b="1" dirty="0" smtClean="0"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+</a:t>
                    </a:r>
                    <a:r>
                      <a:rPr lang="ru-RU" sz="1400" b="1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∆</a:t>
                    </a:r>
                    <a:r>
                      <a:rPr lang="ru-RU" sz="14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х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66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88" y="13565"/>
                    <a:ext cx="678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Times New Roman"/>
                      </a:rPr>
                      <a:t>М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67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724" y="11754"/>
                    <a:ext cx="484" cy="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Times New Roman"/>
                      </a:rPr>
                      <a:t>Р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68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14" y="11391"/>
                    <a:ext cx="633" cy="4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Times New Roman"/>
                      </a:rPr>
                      <a:t>Р</a:t>
                    </a:r>
                    <a:r>
                      <a:rPr lang="ru-RU" sz="1400" b="1" baseline="-25000" dirty="0">
                        <a:effectLst/>
                        <a:latin typeface="+mj-lt"/>
                        <a:ea typeface="Calibri"/>
                        <a:cs typeface="Times New Roman"/>
                      </a:rPr>
                      <a:t>1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69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22" y="11048"/>
                    <a:ext cx="607" cy="4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Times New Roman"/>
                      </a:rPr>
                      <a:t>Р</a:t>
                    </a:r>
                    <a:r>
                      <a:rPr lang="ru-RU" sz="1400" b="1" baseline="-25000" dirty="0">
                        <a:effectLst/>
                        <a:latin typeface="+mj-lt"/>
                        <a:ea typeface="Calibri"/>
                        <a:cs typeface="Times New Roman"/>
                      </a:rPr>
                      <a:t>2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70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77" y="11353"/>
                    <a:ext cx="625" cy="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Times New Roman"/>
                      </a:rPr>
                      <a:t>Р</a:t>
                    </a:r>
                    <a:r>
                      <a:rPr lang="ru-RU" sz="1400" b="1" baseline="-25000" dirty="0">
                        <a:effectLst/>
                        <a:latin typeface="+mj-lt"/>
                        <a:ea typeface="Calibri"/>
                        <a:cs typeface="Times New Roman"/>
                      </a:rPr>
                      <a:t>3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71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33" y="14127"/>
                    <a:ext cx="772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Calibri"/>
                      </a:rPr>
                      <a:t>∆х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72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33" y="15172"/>
                    <a:ext cx="772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∆х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73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43" y="12815"/>
                    <a:ext cx="689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+mj-lt"/>
                        <a:ea typeface="Calibri"/>
                        <a:cs typeface="Calibri"/>
                      </a:rPr>
                      <a:t>∆у</a:t>
                    </a:r>
                    <a:endParaRPr lang="ru-RU" sz="1400" dirty="0">
                      <a:effectLst/>
                      <a:latin typeface="+mj-lt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74" name="Text 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10" y="12815"/>
                    <a:ext cx="772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∆у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75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3" y="13641"/>
                    <a:ext cx="591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у</a:t>
                    </a:r>
                    <a:r>
                      <a:rPr lang="ru-RU" sz="1400" b="1" baseline="-25000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0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76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12" y="11885"/>
                    <a:ext cx="1182" cy="4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у</a:t>
                    </a:r>
                    <a:r>
                      <a:rPr lang="ru-RU" sz="1400" b="1" baseline="-25000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0</a:t>
                    </a:r>
                    <a:r>
                      <a:rPr lang="ru-RU" sz="1400" b="1" dirty="0" smtClean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+∆у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77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24" y="14987"/>
                    <a:ext cx="692" cy="4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4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x</a:t>
                    </a:r>
                    <a:r>
                      <a:rPr lang="ru-RU" sz="1400" b="1" baseline="-25000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0</a:t>
                    </a:r>
                    <a:r>
                      <a:rPr lang="ru-RU" sz="14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 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78" name="Text Box 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61" y="14496"/>
                    <a:ext cx="399" cy="5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>
                        <a:effectLst/>
                        <a:latin typeface="Calibri"/>
                        <a:ea typeface="Calibri"/>
                        <a:cs typeface="Calibri"/>
                      </a:rPr>
                      <a:t>α</a:t>
                    </a:r>
                    <a:endParaRPr lang="ru-RU" sz="16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79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29" y="13509"/>
                    <a:ext cx="425" cy="5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Calibri"/>
                        <a:ea typeface="Calibri"/>
                        <a:cs typeface="Calibri"/>
                      </a:rPr>
                      <a:t>β</a:t>
                    </a:r>
                    <a:endParaRPr lang="ru-RU" sz="14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80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62" y="14612"/>
                    <a:ext cx="413" cy="4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>
                        <a:effectLst/>
                        <a:latin typeface="Calibri"/>
                        <a:ea typeface="Calibri"/>
                        <a:cs typeface="Calibri"/>
                      </a:rPr>
                      <a:t>β</a:t>
                    </a:r>
                    <a:endParaRPr lang="ru-RU" sz="14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87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694" y="11958"/>
                    <a:ext cx="406" cy="4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entury Gothic"/>
                        <a:ea typeface="Cambria Math" pitchFamily="18" charset="0"/>
                        <a:cs typeface="Times New Roman"/>
                      </a:rPr>
                      <a:t>●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88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79" y="11661"/>
                    <a:ext cx="568" cy="4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entury Gothic"/>
                        <a:ea typeface="Cambria Math" pitchFamily="18" charset="0"/>
                        <a:cs typeface="Times New Roman"/>
                      </a:rPr>
                      <a:t>●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89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17" y="11532"/>
                    <a:ext cx="416" cy="4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entury Gothic"/>
                        <a:ea typeface="Cambria Math" pitchFamily="18" charset="0"/>
                        <a:cs typeface="Times New Roman"/>
                      </a:rPr>
                      <a:t>●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90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31" y="11278"/>
                    <a:ext cx="416" cy="4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effectLst/>
                        <a:latin typeface="Century Gothic"/>
                        <a:ea typeface="Cambria Math" pitchFamily="18" charset="0"/>
                        <a:cs typeface="Times New Roman"/>
                      </a:rPr>
                      <a:t>●</a:t>
                    </a:r>
                    <a:endParaRPr lang="ru-RU" sz="14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91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24" y="13702"/>
                    <a:ext cx="416" cy="4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  <a:effectLst/>
                        <a:latin typeface="Century Gothic"/>
                        <a:ea typeface="Cambria Math" pitchFamily="18" charset="0"/>
                        <a:cs typeface="Times New Roman"/>
                      </a:rPr>
                      <a:t>●</a:t>
                    </a:r>
                    <a:endParaRPr lang="ru-RU" sz="1400" dirty="0">
                      <a:solidFill>
                        <a:srgbClr val="C00000"/>
                      </a:solidFill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</p:grpSp>
            <p:sp>
              <p:nvSpPr>
                <p:cNvPr id="45" name="Freeform 38"/>
                <p:cNvSpPr>
                  <a:spLocks/>
                </p:cNvSpPr>
                <p:nvPr/>
              </p:nvSpPr>
              <p:spPr bwMode="auto">
                <a:xfrm>
                  <a:off x="3477" y="14644"/>
                  <a:ext cx="207" cy="407"/>
                </a:xfrm>
                <a:custGeom>
                  <a:avLst/>
                  <a:gdLst>
                    <a:gd name="T0" fmla="*/ 0 w 185"/>
                    <a:gd name="T1" fmla="*/ 0 h 348"/>
                    <a:gd name="T2" fmla="*/ 159 w 185"/>
                    <a:gd name="T3" fmla="*/ 140 h 348"/>
                    <a:gd name="T4" fmla="*/ 159 w 185"/>
                    <a:gd name="T5" fmla="*/ 348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5" h="348">
                      <a:moveTo>
                        <a:pt x="0" y="0"/>
                      </a:moveTo>
                      <a:cubicBezTo>
                        <a:pt x="66" y="41"/>
                        <a:pt x="133" y="82"/>
                        <a:pt x="159" y="140"/>
                      </a:cubicBezTo>
                      <a:cubicBezTo>
                        <a:pt x="185" y="198"/>
                        <a:pt x="159" y="313"/>
                        <a:pt x="159" y="348"/>
                      </a:cubicBez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 dirty="0"/>
                </a:p>
              </p:txBody>
            </p:sp>
            <p:sp>
              <p:nvSpPr>
                <p:cNvPr id="46" name="Freeform 39"/>
                <p:cNvSpPr>
                  <a:spLocks/>
                </p:cNvSpPr>
                <p:nvPr/>
              </p:nvSpPr>
              <p:spPr bwMode="auto">
                <a:xfrm>
                  <a:off x="4293" y="14742"/>
                  <a:ext cx="244" cy="277"/>
                </a:xfrm>
                <a:custGeom>
                  <a:avLst/>
                  <a:gdLst>
                    <a:gd name="T0" fmla="*/ 0 w 429"/>
                    <a:gd name="T1" fmla="*/ 15 h 363"/>
                    <a:gd name="T2" fmla="*/ 92 w 429"/>
                    <a:gd name="T3" fmla="*/ 15 h 363"/>
                    <a:gd name="T4" fmla="*/ 325 w 429"/>
                    <a:gd name="T5" fmla="*/ 107 h 363"/>
                    <a:gd name="T6" fmla="*/ 429 w 429"/>
                    <a:gd name="T7" fmla="*/ 363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9" h="363">
                      <a:moveTo>
                        <a:pt x="0" y="15"/>
                      </a:moveTo>
                      <a:cubicBezTo>
                        <a:pt x="19" y="7"/>
                        <a:pt x="38" y="0"/>
                        <a:pt x="92" y="15"/>
                      </a:cubicBezTo>
                      <a:cubicBezTo>
                        <a:pt x="146" y="30"/>
                        <a:pt x="269" y="49"/>
                        <a:pt x="325" y="107"/>
                      </a:cubicBezTo>
                      <a:cubicBezTo>
                        <a:pt x="381" y="165"/>
                        <a:pt x="405" y="264"/>
                        <a:pt x="429" y="363"/>
                      </a:cubicBez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 dirty="0"/>
                </a:p>
              </p:txBody>
            </p:sp>
            <p:cxnSp>
              <p:nvCxnSpPr>
                <p:cNvPr id="47" name="AutoShape 40"/>
                <p:cNvCxnSpPr>
                  <a:cxnSpLocks noChangeShapeType="1"/>
                </p:cNvCxnSpPr>
                <p:nvPr/>
              </p:nvCxnSpPr>
              <p:spPr bwMode="auto">
                <a:xfrm>
                  <a:off x="4459" y="13974"/>
                  <a:ext cx="0" cy="1045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48" name="Freeform 41"/>
                <p:cNvSpPr>
                  <a:spLocks/>
                </p:cNvSpPr>
                <p:nvPr/>
              </p:nvSpPr>
              <p:spPr bwMode="auto">
                <a:xfrm>
                  <a:off x="5127" y="13509"/>
                  <a:ext cx="203" cy="425"/>
                </a:xfrm>
                <a:custGeom>
                  <a:avLst/>
                  <a:gdLst>
                    <a:gd name="T0" fmla="*/ 0 w 185"/>
                    <a:gd name="T1" fmla="*/ 0 h 348"/>
                    <a:gd name="T2" fmla="*/ 159 w 185"/>
                    <a:gd name="T3" fmla="*/ 140 h 348"/>
                    <a:gd name="T4" fmla="*/ 159 w 185"/>
                    <a:gd name="T5" fmla="*/ 348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5" h="348">
                      <a:moveTo>
                        <a:pt x="0" y="0"/>
                      </a:moveTo>
                      <a:cubicBezTo>
                        <a:pt x="66" y="41"/>
                        <a:pt x="133" y="82"/>
                        <a:pt x="159" y="140"/>
                      </a:cubicBezTo>
                      <a:cubicBezTo>
                        <a:pt x="185" y="198"/>
                        <a:pt x="159" y="313"/>
                        <a:pt x="159" y="348"/>
                      </a:cubicBez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 dirty="0"/>
                </a:p>
              </p:txBody>
            </p:sp>
          </p:grpSp>
          <p:cxnSp>
            <p:nvCxnSpPr>
              <p:cNvPr id="40" name="AutoShape 42"/>
              <p:cNvCxnSpPr>
                <a:cxnSpLocks noChangeShapeType="1"/>
              </p:cNvCxnSpPr>
              <p:nvPr/>
            </p:nvCxnSpPr>
            <p:spPr bwMode="auto">
              <a:xfrm flipH="1">
                <a:off x="6554" y="13626"/>
                <a:ext cx="5" cy="348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AutoShape 43"/>
              <p:cNvCxnSpPr>
                <a:cxnSpLocks noChangeShapeType="1"/>
              </p:cNvCxnSpPr>
              <p:nvPr/>
            </p:nvCxnSpPr>
            <p:spPr bwMode="auto">
              <a:xfrm>
                <a:off x="6559" y="13626"/>
                <a:ext cx="346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2" name="AutoShape 44"/>
              <p:cNvSpPr>
                <a:spLocks/>
              </p:cNvSpPr>
              <p:nvPr/>
            </p:nvSpPr>
            <p:spPr bwMode="auto">
              <a:xfrm rot="16200000">
                <a:off x="5554" y="13924"/>
                <a:ext cx="255" cy="2446"/>
              </a:xfrm>
              <a:prstGeom prst="leftBrace">
                <a:avLst>
                  <a:gd name="adj1" fmla="val 79935"/>
                  <a:gd name="adj2" fmla="val 50000"/>
                </a:avLst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ru-RU" dirty="0"/>
              </a:p>
            </p:txBody>
          </p:sp>
          <p:sp>
            <p:nvSpPr>
              <p:cNvPr id="43" name="AutoShape 45"/>
              <p:cNvSpPr>
                <a:spLocks/>
              </p:cNvSpPr>
              <p:nvPr/>
            </p:nvSpPr>
            <p:spPr bwMode="auto">
              <a:xfrm>
                <a:off x="3537" y="12233"/>
                <a:ext cx="223" cy="1741"/>
              </a:xfrm>
              <a:prstGeom prst="leftBrace">
                <a:avLst>
                  <a:gd name="adj1" fmla="val 65060"/>
                  <a:gd name="adj2" fmla="val 50000"/>
                </a:avLst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ru-RU" dirty="0"/>
              </a:p>
            </p:txBody>
          </p:sp>
        </p:grpSp>
      </p:grpSp>
      <p:grpSp>
        <p:nvGrpSpPr>
          <p:cNvPr id="9" name="Группа 8"/>
          <p:cNvGrpSpPr/>
          <p:nvPr/>
        </p:nvGrpSpPr>
        <p:grpSpPr>
          <a:xfrm>
            <a:off x="179512" y="1604782"/>
            <a:ext cx="4968553" cy="4872809"/>
            <a:chOff x="107502" y="1604782"/>
            <a:chExt cx="4968553" cy="48728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107502" y="1604782"/>
                  <a:ext cx="4968553" cy="487280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i="1" dirty="0" smtClean="0">
                      <a:latin typeface="+mj-lt"/>
                    </a:rPr>
                    <a:t>Задача.</a:t>
                  </a:r>
                  <a:r>
                    <a:rPr lang="ru-RU" b="1" i="1" dirty="0" smtClean="0">
                      <a:latin typeface="+mj-lt"/>
                    </a:rPr>
                    <a:t>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1)</a:t>
                  </a:r>
                  <a:r>
                    <a:rPr lang="en-US" b="1" dirty="0" smtClean="0">
                      <a:latin typeface="+mj-lt"/>
                    </a:rPr>
                    <a:t> </a:t>
                  </a:r>
                  <a:r>
                    <a:rPr lang="ru-RU" b="1" dirty="0" smtClean="0">
                      <a:latin typeface="+mj-lt"/>
                    </a:rPr>
                    <a:t>К графику функции у = </a:t>
                  </a:r>
                  <a:r>
                    <a:rPr lang="en-US" b="1" dirty="0">
                      <a:latin typeface="+mj-lt"/>
                    </a:rPr>
                    <a:t>f(x</a:t>
                  </a:r>
                  <a:r>
                    <a:rPr lang="en-US" b="1" dirty="0" smtClean="0">
                      <a:latin typeface="+mj-lt"/>
                    </a:rPr>
                    <a:t>)</a:t>
                  </a:r>
                  <a:r>
                    <a:rPr lang="ru-RU" b="1" dirty="0" smtClean="0">
                      <a:latin typeface="+mj-lt"/>
                    </a:rPr>
                    <a:t> 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в точке М </a:t>
                  </a:r>
                  <a:r>
                    <a:rPr lang="ru-RU" b="1" dirty="0" smtClean="0">
                      <a:latin typeface="+mj-lt"/>
                    </a:rPr>
                    <a:t>провести касательную. </a:t>
                  </a:r>
                  <a:endParaRPr lang="en-US" b="1" dirty="0" smtClean="0">
                    <a:latin typeface="+mj-lt"/>
                  </a:endParaRPr>
                </a:p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2)</a:t>
                  </a:r>
                  <a:r>
                    <a:rPr lang="en-US" b="1" dirty="0" smtClean="0">
                      <a:latin typeface="+mj-lt"/>
                    </a:rPr>
                    <a:t> </a:t>
                  </a:r>
                  <a:r>
                    <a:rPr lang="ru-RU" b="1" dirty="0" smtClean="0">
                      <a:latin typeface="+mj-lt"/>
                    </a:rPr>
                    <a:t>Найти угловой коэффициент касательной.</a:t>
                  </a:r>
                </a:p>
                <a:p>
                  <a:r>
                    <a:rPr lang="ru-RU" sz="2000" b="1" i="1" dirty="0" smtClean="0">
                      <a:latin typeface="+mj-lt"/>
                    </a:rPr>
                    <a:t>Решение.</a:t>
                  </a:r>
                  <a:r>
                    <a:rPr lang="ru-RU" b="1" dirty="0" smtClean="0">
                      <a:latin typeface="+mj-lt"/>
                    </a:rPr>
                    <a:t>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1) </a:t>
                  </a:r>
                  <a:r>
                    <a:rPr lang="ru-RU" b="1" dirty="0" smtClean="0">
                      <a:latin typeface="+mj-lt"/>
                    </a:rPr>
                    <a:t>Проведем секущую МР: </a:t>
                  </a:r>
                </a:p>
                <a:p>
                  <a:pPr algn="ctr"/>
                  <a:r>
                    <a:rPr lang="ru-RU" b="1" dirty="0" smtClean="0">
                      <a:latin typeface="+mj-lt"/>
                    </a:rPr>
                    <a:t>М(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x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  <a:cs typeface="Calibri"/>
                    </a:rPr>
                    <a:t>0 </a:t>
                  </a:r>
                  <a:r>
                    <a:rPr lang="ru-RU" b="1" dirty="0" smtClean="0">
                      <a:latin typeface="+mj-lt"/>
                      <a:ea typeface="Cambria Math" pitchFamily="18" charset="0"/>
                      <a:cs typeface="Calibri"/>
                    </a:rPr>
                    <a:t>; 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у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0</a:t>
                  </a:r>
                  <a:r>
                    <a:rPr lang="ru-RU" b="1" dirty="0" smtClean="0">
                      <a:latin typeface="+mj-lt"/>
                      <a:ea typeface="Cambria Math" pitchFamily="18" charset="0"/>
                      <a:cs typeface="Calibri"/>
                    </a:rPr>
                    <a:t>), Р(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х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0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+∆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Calibri"/>
                    </a:rPr>
                    <a:t>х</a:t>
                  </a:r>
                  <a:r>
                    <a:rPr lang="ru-RU" b="1" dirty="0" smtClean="0">
                      <a:latin typeface="+mj-lt"/>
                      <a:ea typeface="Cambria Math" pitchFamily="18" charset="0"/>
                      <a:cs typeface="Times New Roman"/>
                    </a:rPr>
                    <a:t>; 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у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0</a:t>
                  </a:r>
                  <a:r>
                    <a:rPr lang="ru-RU" b="1" dirty="0">
                      <a:latin typeface="Cambria Math" pitchFamily="18" charset="0"/>
                      <a:ea typeface="Cambria Math" pitchFamily="18" charset="0"/>
                      <a:cs typeface="Calibri"/>
                    </a:rPr>
                    <a:t>+∆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Calibri"/>
                    </a:rPr>
                    <a:t>у),</a:t>
                  </a:r>
                  <a:endParaRPr lang="ru-RU" dirty="0">
                    <a:latin typeface="Cambria Math" pitchFamily="18" charset="0"/>
                    <a:ea typeface="Cambria Math" pitchFamily="18" charset="0"/>
                    <a:cs typeface="Times New Roman"/>
                  </a:endParaRPr>
                </a:p>
                <a:p>
                  <a:r>
                    <a:rPr lang="ru-RU" b="1" dirty="0" smtClean="0">
                      <a:latin typeface="+mj-lt"/>
                    </a:rPr>
                    <a:t>∆х – приращение аргумента,</a:t>
                  </a:r>
                </a:p>
                <a:p>
                  <a:r>
                    <a:rPr lang="ru-RU" b="1" dirty="0" smtClean="0"/>
                    <a:t>∆</a:t>
                  </a:r>
                  <a:r>
                    <a:rPr lang="ru-RU" b="1" dirty="0" smtClean="0">
                      <a:latin typeface="+mj-lt"/>
                    </a:rPr>
                    <a:t>у – приращение функции.</a:t>
                  </a:r>
                </a:p>
                <a:p>
                  <a:r>
                    <a:rPr lang="ru-RU" b="1" dirty="0" smtClean="0">
                      <a:latin typeface="+mj-lt"/>
                    </a:rPr>
                    <a:t>Если</a:t>
                  </a:r>
                  <a:r>
                    <a:rPr lang="ru-RU" b="1" dirty="0" smtClean="0"/>
                    <a:t> ∆</a:t>
                  </a:r>
                  <a:r>
                    <a:rPr lang="ru-RU" b="1" dirty="0" smtClean="0">
                      <a:latin typeface="+mj-lt"/>
                    </a:rPr>
                    <a:t>х → 0, то Р </a:t>
                  </a:r>
                  <a:r>
                    <a:rPr lang="ru-RU" b="1" dirty="0" smtClean="0"/>
                    <a:t>→ 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М.</a:t>
                  </a:r>
                </a:p>
                <a:p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Получим</a:t>
                  </a:r>
                  <a:r>
                    <a:rPr lang="ru-RU" b="1" i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 касательную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–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 предельное положение секущей МР при Р </a:t>
                  </a:r>
                  <a:r>
                    <a:rPr lang="ru-RU" b="1" dirty="0" smtClean="0"/>
                    <a:t>→ </a:t>
                  </a:r>
                  <a:r>
                    <a:rPr lang="ru-RU" b="1" dirty="0" smtClean="0">
                      <a:latin typeface="+mj-lt"/>
                    </a:rPr>
                    <a:t>М.</a:t>
                  </a:r>
                </a:p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2)	k</a:t>
                  </a:r>
                  <a:r>
                    <a:rPr lang="ru-RU" b="1" baseline="-25000" dirty="0">
                      <a:latin typeface="Times New Roman" pitchFamily="18" charset="0"/>
                      <a:cs typeface="Times New Roman" pitchFamily="18" charset="0"/>
                    </a:rPr>
                    <a:t>сек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 = </a:t>
                  </a:r>
                  <a:r>
                    <a:rPr lang="en-US" b="1" dirty="0">
                      <a:latin typeface="Times New Roman" pitchFamily="18" charset="0"/>
                      <a:cs typeface="Times New Roman" pitchFamily="18" charset="0"/>
                    </a:rPr>
                    <a:t>tg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β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,   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k</a:t>
                  </a:r>
                  <a:r>
                    <a:rPr lang="ru-RU" b="1" baseline="-25000" dirty="0">
                      <a:latin typeface="Times New Roman" pitchFamily="18" charset="0"/>
                      <a:cs typeface="Times New Roman" pitchFamily="18" charset="0"/>
                    </a:rPr>
                    <a:t>кас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 = </a:t>
                  </a:r>
                  <a:r>
                    <a:rPr lang="en-US" b="1" dirty="0">
                      <a:latin typeface="Times New Roman" pitchFamily="18" charset="0"/>
                      <a:cs typeface="Times New Roman" pitchFamily="18" charset="0"/>
                    </a:rPr>
                    <a:t>tg </a:t>
                  </a:r>
                  <a:r>
                    <a:rPr lang="el-GR" b="1" dirty="0" smtClean="0">
                      <a:latin typeface="Times New Roman" pitchFamily="18" charset="0"/>
                      <a:cs typeface="Times New Roman" pitchFamily="18" charset="0"/>
                    </a:rPr>
                    <a:t>α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endParaRPr lang="ru-RU" b="1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/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k</a:t>
                  </a:r>
                  <a:r>
                    <a:rPr lang="ru-RU" b="1" baseline="-25000" dirty="0">
                      <a:latin typeface="Times New Roman" pitchFamily="18" charset="0"/>
                      <a:cs typeface="Times New Roman" pitchFamily="18" charset="0"/>
                    </a:rPr>
                    <a:t>сек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latin typeface="Cambria Math"/>
                            </a:rPr>
                            <m:t>∆у</m:t>
                          </m:r>
                        </m:num>
                        <m:den>
                          <m:r>
                            <a:rPr lang="ru-RU" b="1" i="1">
                              <a:latin typeface="Cambria Math"/>
                            </a:rPr>
                            <m:t>∆х</m:t>
                          </m:r>
                        </m:den>
                      </m:f>
                    </m:oMath>
                  </a14:m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</a:p>
                <a:p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Если 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∆х → 0, то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β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/>
                    <a:t>→ </a:t>
                  </a:r>
                  <a:r>
                    <a:rPr lang="el-GR" b="1" dirty="0" smtClean="0">
                      <a:latin typeface="Times New Roman" pitchFamily="18" charset="0"/>
                      <a:cs typeface="Times New Roman" pitchFamily="18" charset="0"/>
                    </a:rPr>
                    <a:t>α</a:t>
                  </a:r>
                  <a:r>
                    <a:rPr lang="ru-RU" b="1" dirty="0" smtClean="0"/>
                    <a:t>, </a:t>
                  </a:r>
                  <a:r>
                    <a:rPr lang="en-US" b="1" dirty="0" smtClean="0"/>
                    <a:t>tg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β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/>
                    <a:t>→ </a:t>
                  </a:r>
                  <a:r>
                    <a:rPr lang="en-US" b="1" dirty="0" smtClean="0"/>
                    <a:t>tg </a:t>
                  </a:r>
                  <a:r>
                    <a:rPr lang="el-GR" b="1" dirty="0" smtClean="0">
                      <a:latin typeface="Times New Roman" pitchFamily="18" charset="0"/>
                      <a:cs typeface="Times New Roman" pitchFamily="18" charset="0"/>
                    </a:rPr>
                    <a:t>α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:</a:t>
                  </a:r>
                </a:p>
                <a:p>
                  <a:pPr algn="ctr"/>
                  <a:r>
                    <a:rPr lang="en-US" b="1" dirty="0">
                      <a:latin typeface="Times New Roman" pitchFamily="18" charset="0"/>
                      <a:cs typeface="Times New Roman" pitchFamily="18" charset="0"/>
                    </a:rPr>
                    <a:t>k</a:t>
                  </a:r>
                  <a:r>
                    <a:rPr lang="ru-RU" b="1" baseline="-25000" dirty="0">
                      <a:latin typeface="Times New Roman" pitchFamily="18" charset="0"/>
                      <a:cs typeface="Times New Roman" pitchFamily="18" charset="0"/>
                    </a:rPr>
                    <a:t>кас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=</a:t>
                  </a:r>
                  <a:r>
                    <a:rPr lang="ru-RU" b="1" dirty="0" smtClean="0"/>
                    <a:t> </a:t>
                  </a:r>
                  <a14:m>
                    <m:oMath xmlns:m="http://schemas.openxmlformats.org/officeDocument/2006/math">
                      <m:limLow>
                        <m:limLowPr>
                          <m:ctrlPr>
                            <a:rPr lang="ru-RU" b="1" i="1">
                              <a:latin typeface="Cambria Math"/>
                            </a:rPr>
                          </m:ctrlPr>
                        </m:limLowPr>
                        <m:e>
                          <m:r>
                            <a:rPr lang="ru-RU" b="1" i="1">
                              <a:latin typeface="Cambria Math"/>
                            </a:rPr>
                            <m:t>𝐥𝐢𝐦</m:t>
                          </m:r>
                        </m:e>
                        <m:lim>
                          <m:r>
                            <a:rPr lang="ru-RU" b="1" i="1">
                              <a:latin typeface="Cambria Math"/>
                            </a:rPr>
                            <m:t>∆х →</m:t>
                          </m:r>
                          <m:r>
                            <a:rPr lang="ru-RU" b="1" i="1">
                              <a:latin typeface="Cambria Math"/>
                            </a:rPr>
                            <m:t>𝟎</m:t>
                          </m:r>
                        </m:lim>
                      </m:limLow>
                      <m:sSub>
                        <m:sSubPr>
                          <m:ctrlPr>
                            <a:rPr lang="ru-RU" b="1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𝐤</m:t>
                          </m:r>
                        </m:e>
                        <m:sub>
                          <m:r>
                            <a:rPr lang="ru-RU" b="1">
                              <a:latin typeface="Cambria Math"/>
                            </a:rPr>
                            <m:t>сек</m:t>
                          </m:r>
                        </m:sub>
                      </m:sSub>
                    </m:oMath>
                  </a14:m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,</a:t>
                  </a:r>
                  <a:endParaRPr lang="ru-RU" dirty="0" smtClean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k</a:t>
                  </a:r>
                  <a:r>
                    <a:rPr lang="ru-RU" b="1" baseline="-25000" dirty="0">
                      <a:latin typeface="Times New Roman" pitchFamily="18" charset="0"/>
                      <a:cs typeface="Times New Roman" pitchFamily="18" charset="0"/>
                    </a:rPr>
                    <a:t>кас</a:t>
                  </a:r>
                  <a:r>
                    <a:rPr lang="ru-RU" b="1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=</a:t>
                  </a:r>
                  <a:r>
                    <a:rPr lang="ru-RU" b="1" dirty="0" smtClean="0"/>
                    <a:t> </a:t>
                  </a:r>
                  <a14:m>
                    <m:oMath xmlns:m="http://schemas.openxmlformats.org/officeDocument/2006/math">
                      <m:limLow>
                        <m:limLowPr>
                          <m:ctrlPr>
                            <a:rPr lang="ru-RU" b="1" i="1">
                              <a:latin typeface="Cambria Math"/>
                            </a:rPr>
                          </m:ctrlPr>
                        </m:limLowPr>
                        <m:e>
                          <m:r>
                            <a:rPr lang="ru-RU" b="1" i="1">
                              <a:latin typeface="Cambria Math"/>
                            </a:rPr>
                            <m:t>𝐥𝐢𝐦</m:t>
                          </m:r>
                        </m:e>
                        <m:lim>
                          <m:r>
                            <a:rPr lang="ru-RU" b="1" i="1">
                              <a:latin typeface="Cambria Math"/>
                            </a:rPr>
                            <m:t>∆х →</m:t>
                          </m:r>
                          <m:r>
                            <a:rPr lang="ru-RU" b="1" i="1">
                              <a:latin typeface="Cambria Math"/>
                            </a:rPr>
                            <m:t>𝟎</m:t>
                          </m:r>
                        </m:lim>
                      </m:limLow>
                      <m:f>
                        <m:fPr>
                          <m:ctrlPr>
                            <a:rPr lang="ru-RU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latin typeface="Cambria Math"/>
                            </a:rPr>
                            <m:t>∆у</m:t>
                          </m:r>
                        </m:num>
                        <m:den>
                          <m:r>
                            <a:rPr lang="ru-RU" b="1" i="1">
                              <a:latin typeface="Cambria Math"/>
                            </a:rPr>
                            <m:t>∆х</m:t>
                          </m:r>
                        </m:den>
                      </m:f>
                    </m:oMath>
                  </a14:m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02" y="1604782"/>
                  <a:ext cx="4968553" cy="4872809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227" t="-625" r="-245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Скругленный прямоугольник 7"/>
            <p:cNvSpPr/>
            <p:nvPr/>
          </p:nvSpPr>
          <p:spPr>
            <a:xfrm>
              <a:off x="1799690" y="5877272"/>
              <a:ext cx="1728192" cy="51272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398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Таблица 5. Определение производной</a:t>
            </a:r>
            <a:endParaRPr lang="ru-RU" sz="2800" b="1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492565" y="1688412"/>
            <a:ext cx="8208912" cy="4846322"/>
            <a:chOff x="461586" y="1679022"/>
            <a:chExt cx="8208912" cy="4846322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461586" y="1679022"/>
              <a:ext cx="8208912" cy="4846322"/>
              <a:chOff x="400561" y="1679022"/>
              <a:chExt cx="8208912" cy="4846322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400561" y="1679022"/>
                <a:ext cx="8208912" cy="484632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7" name="Группа 26"/>
              <p:cNvGrpSpPr/>
              <p:nvPr/>
            </p:nvGrpSpPr>
            <p:grpSpPr>
              <a:xfrm>
                <a:off x="461586" y="1679022"/>
                <a:ext cx="8070854" cy="4735399"/>
                <a:chOff x="461586" y="1679022"/>
                <a:chExt cx="8070854" cy="4735399"/>
              </a:xfrm>
            </p:grpSpPr>
            <p:grpSp>
              <p:nvGrpSpPr>
                <p:cNvPr id="25" name="Группа 24"/>
                <p:cNvGrpSpPr/>
                <p:nvPr/>
              </p:nvGrpSpPr>
              <p:grpSpPr>
                <a:xfrm>
                  <a:off x="461586" y="1679022"/>
                  <a:ext cx="8070854" cy="4735399"/>
                  <a:chOff x="461586" y="1679022"/>
                  <a:chExt cx="8070854" cy="4735399"/>
                </a:xfrm>
              </p:grpSpPr>
              <p:grpSp>
                <p:nvGrpSpPr>
                  <p:cNvPr id="22" name="Группа 21"/>
                  <p:cNvGrpSpPr/>
                  <p:nvPr/>
                </p:nvGrpSpPr>
                <p:grpSpPr>
                  <a:xfrm>
                    <a:off x="461586" y="1679022"/>
                    <a:ext cx="8070854" cy="4735399"/>
                    <a:chOff x="461586" y="1679022"/>
                    <a:chExt cx="8070854" cy="4735399"/>
                  </a:xfrm>
                </p:grpSpPr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1" name="TextBox 20"/>
                        <p:cNvSpPr txBox="1"/>
                        <p:nvPr/>
                      </p:nvSpPr>
                      <p:spPr>
                        <a:xfrm>
                          <a:off x="461586" y="1679022"/>
                          <a:ext cx="8070854" cy="4735399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000" b="1" i="1">
                                      <a:latin typeface="Cambria Math"/>
                                    </a:rPr>
                                    <m:t>∆у</m:t>
                                  </m:r>
                                </m:num>
                                <m:den>
                                  <m:r>
                                    <a:rPr lang="ru-RU" sz="2000" b="1" i="1">
                                      <a:latin typeface="Cambria Math"/>
                                    </a:rPr>
                                    <m:t>∆х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b="1" dirty="0">
                              <a:latin typeface="+mj-lt"/>
                            </a:rPr>
                            <a:t> − </a:t>
                          </a:r>
                          <a:r>
                            <a:rPr lang="ru-RU" b="1" dirty="0" smtClean="0">
                              <a:latin typeface="+mj-lt"/>
                            </a:rPr>
                            <a:t>средняя </a:t>
                          </a:r>
                          <a:r>
                            <a:rPr lang="ru-RU" b="1" dirty="0">
                              <a:latin typeface="+mj-lt"/>
                            </a:rPr>
                            <a:t>скорость изменения </a:t>
                          </a:r>
                          <a:r>
                            <a:rPr lang="ru-RU" b="1" dirty="0" smtClean="0">
                              <a:latin typeface="+mj-lt"/>
                            </a:rPr>
                            <a:t>функции</a:t>
                          </a:r>
                          <a:r>
                            <a:rPr lang="en-US" b="1" dirty="0" smtClean="0">
                              <a:latin typeface="+mj-lt"/>
                            </a:rPr>
                            <a:t> </a:t>
                          </a:r>
                          <a:r>
                            <a:rPr lang="ru-RU" b="1" dirty="0" smtClean="0">
                              <a:latin typeface="+mj-lt"/>
                            </a:rPr>
                            <a:t>у = </a:t>
                          </a:r>
                          <a:r>
                            <a:rPr lang="en-US" b="1" dirty="0" smtClean="0">
                              <a:latin typeface="+mj-lt"/>
                            </a:rPr>
                            <a:t>f(x) </a:t>
                          </a:r>
                          <a:r>
                            <a:rPr lang="ru-RU" b="1" dirty="0" smtClean="0">
                              <a:latin typeface="+mj-lt"/>
                            </a:rPr>
                            <a:t>на промежутке </a:t>
                          </a:r>
                          <a:r>
                            <a:rPr lang="ru-RU" b="1" dirty="0" smtClean="0"/>
                            <a:t>∆</a:t>
                          </a:r>
                          <a:r>
                            <a:rPr lang="ru-RU" b="1" dirty="0" smtClean="0">
                              <a:latin typeface="+mj-lt"/>
                            </a:rPr>
                            <a:t>х.</a:t>
                          </a:r>
                        </a:p>
                        <a:p>
                          <a:r>
                            <a:rPr lang="ru-RU" b="1" dirty="0" smtClean="0">
                              <a:latin typeface="+mj-lt"/>
                            </a:rPr>
                            <a:t>При </a:t>
                          </a:r>
                          <a:r>
                            <a:rPr lang="ru-RU" b="1" dirty="0">
                              <a:latin typeface="+mj-lt"/>
                            </a:rPr>
                            <a:t>∆х → 0 </a:t>
                          </a:r>
                          <a:r>
                            <a:rPr lang="ru-RU" b="1" dirty="0" smtClean="0">
                              <a:latin typeface="+mj-lt"/>
                            </a:rPr>
                            <a:t>получим </a:t>
                          </a:r>
                          <a:r>
                            <a:rPr lang="ru-RU" b="1" i="1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скорость изменения функции 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в точке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b="1" baseline="-250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 smtClean="0">
                              <a:latin typeface="+mj-lt"/>
                            </a:rPr>
                            <a:t>: </a:t>
                          </a:r>
                          <a14:m>
                            <m:oMath xmlns:m="http://schemas.openxmlformats.org/officeDocument/2006/math">
                              <m:limLow>
                                <m:limLow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limLowPr>
                                <m:e>
                                  <m:r>
                                    <a:rPr lang="ru-RU" b="1" i="0">
                                      <a:latin typeface="Cambria Math"/>
                                    </a:rPr>
                                    <m:t>𝐥𝐢𝐦</m:t>
                                  </m:r>
                                </m:e>
                                <m:lim>
                                  <m:r>
                                    <a:rPr lang="ru-RU" b="1" i="0">
                                      <a:latin typeface="Cambria Math"/>
                                    </a:rPr>
                                    <m:t>∆х →</m:t>
                                  </m:r>
                                  <m:r>
                                    <a:rPr lang="ru-RU" b="1" i="0">
                                      <a:latin typeface="Cambria Math"/>
                                    </a:rPr>
                                    <m:t>𝟎</m:t>
                                  </m:r>
                                </m:lim>
                              </m:limLow>
                              <m:f>
                                <m:f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b="1" i="0">
                                      <a:latin typeface="Cambria Math"/>
                                    </a:rPr>
                                    <m:t>∆у</m:t>
                                  </m:r>
                                </m:num>
                                <m:den>
                                  <m:r>
                                    <a:rPr lang="ru-RU" b="1" i="0">
                                      <a:latin typeface="Cambria Math"/>
                                    </a:rPr>
                                    <m:t>∆х</m:t>
                                  </m:r>
                                </m:den>
                              </m:f>
                              <m:r>
                                <a:rPr lang="ru-RU" b="1" i="1"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b="1" dirty="0" smtClean="0">
                              <a:latin typeface="+mj-lt"/>
                            </a:rPr>
                            <a:t>.</a:t>
                          </a:r>
                          <a:endParaRPr lang="en-US" b="1" dirty="0" smtClean="0">
                            <a:latin typeface="+mj-lt"/>
                          </a:endParaRPr>
                        </a:p>
                        <a:p>
                          <a:r>
                            <a:rPr lang="ru-RU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Определение . </a:t>
                          </a:r>
                          <a:r>
                            <a:rPr lang="en-US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f </a:t>
                          </a:r>
                          <a:r>
                            <a:rPr lang="el-GR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ru-RU" sz="2000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b="1" baseline="-25000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ru-RU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− </a:t>
                          </a:r>
                          <a:r>
                            <a:rPr lang="ru-RU" b="1" i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производная </a:t>
                          </a:r>
                          <a:r>
                            <a:rPr lang="ru-RU" b="1" i="1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функции</a:t>
                          </a:r>
                          <a:r>
                            <a:rPr lang="ru-RU" i="1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у = </a:t>
                          </a:r>
                          <a:r>
                            <a:rPr lang="en-US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f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) в точке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b="1" baseline="-250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endParaRPr lang="ru-RU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f </a:t>
                          </a:r>
                          <a:r>
                            <a:rPr lang="el-GR" sz="20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b="1" baseline="-25000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limLow>
                                <m:limLow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limLowPr>
                                <m:e>
                                  <m:r>
                                    <a:rPr lang="ru-RU" b="1" i="1">
                                      <a:latin typeface="Cambria Math"/>
                                    </a:rPr>
                                    <m:t>𝐥𝐢𝐦</m:t>
                                  </m:r>
                                </m:e>
                                <m:lim>
                                  <m:r>
                                    <a:rPr lang="ru-RU" b="1" i="1">
                                      <a:latin typeface="Cambria Math"/>
                                    </a:rPr>
                                    <m:t>∆х →</m:t>
                                  </m:r>
                                  <m:r>
                                    <a:rPr lang="ru-RU" b="1" i="1">
                                      <a:latin typeface="Cambria Math"/>
                                    </a:rPr>
                                    <m:t>𝟎</m:t>
                                  </m:r>
                                </m:lim>
                              </m:limLow>
                              <m:f>
                                <m:f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b="1" i="1">
                                      <a:latin typeface="Cambria Math"/>
                                    </a:rPr>
                                    <m:t>∆у</m:t>
                                  </m:r>
                                </m:num>
                                <m:den>
                                  <m:r>
                                    <a:rPr lang="ru-RU" b="1" i="1">
                                      <a:latin typeface="Cambria Math"/>
                                    </a:rPr>
                                    <m:t>∆х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</a:p>
                        <a:p>
                          <a:r>
                            <a:rPr lang="ru-RU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Физический смысл производной. 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s(t) –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закон движения тела. </a:t>
                          </a:r>
                        </a:p>
                        <a:p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Мгновенная скорость тела в момент времени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t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мгн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ru-RU" b="1" i="1">
                                          <a:latin typeface="Cambria Math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𝐥𝐢𝐦</m:t>
                                      </m:r>
                                    </m:e>
                                    <m:lim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∆</m:t>
                                      </m:r>
                                      <m:r>
                                        <a:rPr lang="en-US" b="1">
                                          <a:latin typeface="Cambria Math"/>
                                        </a:rPr>
                                        <m:t>𝐭</m:t>
                                      </m:r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→</m:t>
                                      </m:r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𝟎</m:t>
                                      </m:r>
                                    </m:lim>
                                  </m:limLow>
                                </m:fName>
                                <m:e>
                                  <m:f>
                                    <m:fPr>
                                      <m:ctrlPr>
                                        <a:rPr lang="ru-RU" b="1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∆</m:t>
                                      </m:r>
                                      <m:r>
                                        <a:rPr lang="en-US" b="1">
                                          <a:latin typeface="Cambria Math"/>
                                        </a:rPr>
                                        <m:t>𝐬</m:t>
                                      </m:r>
                                    </m:num>
                                    <m:den>
                                      <m:r>
                                        <a:rPr lang="ru-RU" b="1">
                                          <a:latin typeface="Cambria Math"/>
                                        </a:rPr>
                                        <m:t>∆</m:t>
                                      </m:r>
                                      <m:r>
                                        <a:rPr lang="en-US" b="1">
                                          <a:latin typeface="Cambria Math"/>
                                        </a:rPr>
                                        <m:t>𝐭</m:t>
                                      </m:r>
                                    </m:den>
                                  </m:f>
                                </m:e>
                              </m:func>
                            </m:oMath>
                          </a14:m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,</a:t>
                          </a:r>
                          <a:endParaRPr lang="ru-RU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мгн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s</a:t>
                          </a:r>
                          <a:r>
                            <a:rPr lang="el-GR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l-GR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t</a:t>
                          </a:r>
                          <a:r>
                            <a:rPr lang="ru-RU" b="1" baseline="-25000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)</a:t>
                          </a:r>
                        </a:p>
                        <a:p>
                          <a:r>
                            <a:rPr lang="ru-RU" b="1" dirty="0" smtClean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Геометрический смысл производной.</a:t>
                          </a:r>
                          <a:r>
                            <a:rPr lang="ru-RU" dirty="0">
                              <a:solidFill>
                                <a:schemeClr val="accent1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endParaRPr lang="ru-RU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у = 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kx + b –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касательная, проведенная к графику</a:t>
                          </a:r>
                        </a:p>
                        <a:p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функции у = 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f(x)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точке 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b="1" baseline="-2500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k</a:t>
                          </a:r>
                          <a:r>
                            <a:rPr lang="ru-RU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кас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:r>
                            <a:rPr lang="en-US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tg </a:t>
                          </a:r>
                          <a:r>
                            <a:rPr lang="el-GR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α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):  </a:t>
                          </a:r>
                        </a:p>
                        <a:p>
                          <a:pPr algn="ctr"/>
                          <a:r>
                            <a:rPr lang="en-US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k</a:t>
                          </a:r>
                          <a:r>
                            <a:rPr lang="ru-RU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кас</a:t>
                          </a:r>
                          <a:r>
                            <a:rPr lang="ru-RU" b="1" dirty="0"/>
                            <a:t>= </a:t>
                          </a:r>
                          <a14:m>
                            <m:oMath xmlns:m="http://schemas.openxmlformats.org/officeDocument/2006/math">
                              <m:limLow>
                                <m:limLow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limLowPr>
                                <m:e>
                                  <m:r>
                                    <a:rPr lang="ru-RU" b="1" i="1">
                                      <a:latin typeface="Cambria Math"/>
                                    </a:rPr>
                                    <m:t>𝐥𝐢𝐦</m:t>
                                  </m:r>
                                </m:e>
                                <m:lim>
                                  <m:r>
                                    <a:rPr lang="ru-RU" b="1" i="1">
                                      <a:latin typeface="Cambria Math"/>
                                    </a:rPr>
                                    <m:t>∆х →</m:t>
                                  </m:r>
                                  <m:r>
                                    <a:rPr lang="ru-RU" b="1" i="1">
                                      <a:latin typeface="Cambria Math"/>
                                    </a:rPr>
                                    <m:t>𝟎</m:t>
                                  </m:r>
                                </m:lim>
                              </m:limLow>
                              <m:f>
                                <m:fPr>
                                  <m:ctrlPr>
                                    <a:rPr lang="ru-RU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b="1" i="1">
                                      <a:latin typeface="Cambria Math"/>
                                    </a:rPr>
                                    <m:t>∆у</m:t>
                                  </m:r>
                                </m:num>
                                <m:den>
                                  <m:r>
                                    <a:rPr lang="ru-RU" b="1" i="1">
                                      <a:latin typeface="Cambria Math"/>
                                    </a:rPr>
                                    <m:t>∆х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b="1" dirty="0"/>
                            <a:t> .</a:t>
                          </a:r>
                          <a:endParaRPr lang="ru-RU" b="1" dirty="0" smtClean="0"/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en-US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k</a:t>
                          </a:r>
                          <a:r>
                            <a:rPr lang="ru-RU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кас</a:t>
                          </a:r>
                          <a:r>
                            <a:rPr lang="ru-RU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f </a:t>
                          </a:r>
                          <a:r>
                            <a:rPr lang="el-GR" sz="2000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ru-RU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b="1" baseline="-25000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b="1" dirty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)</a:t>
                          </a:r>
                          <a:endParaRPr lang="ru-RU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21" name="TextBox 20"/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461586" y="1679022"/>
                          <a:ext cx="8070854" cy="4735399"/>
                        </a:xfrm>
                        <a:prstGeom prst="rect">
                          <a:avLst/>
                        </a:prstGeom>
                        <a:blipFill rotWithShape="1">
                          <a:blip r:embed="rId2"/>
                          <a:stretch>
                            <a:fillRect l="-680" b="-129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ru-RU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grpSp>
                  <p:nvGrpSpPr>
                    <p:cNvPr id="4" name="Группа 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827703" y="4424378"/>
                      <a:ext cx="2344135" cy="1678140"/>
                      <a:chOff x="7554" y="8653"/>
                      <a:chExt cx="3259" cy="2374"/>
                    </a:xfrm>
                  </p:grpSpPr>
                  <p:cxnSp>
                    <p:nvCxnSpPr>
                      <p:cNvPr id="5" name="AutoShape 4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8533" y="9254"/>
                        <a:ext cx="1850" cy="1773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sp>
                    <p:nvSpPr>
                      <p:cNvPr id="6" name="Freeform 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587" y="8836"/>
                        <a:ext cx="2796" cy="1523"/>
                      </a:xfrm>
                      <a:custGeom>
                        <a:avLst/>
                        <a:gdLst>
                          <a:gd name="T0" fmla="*/ 0 w 2796"/>
                          <a:gd name="T1" fmla="*/ 726 h 1523"/>
                          <a:gd name="T2" fmla="*/ 617 w 2796"/>
                          <a:gd name="T3" fmla="*/ 1319 h 1523"/>
                          <a:gd name="T4" fmla="*/ 1368 w 2796"/>
                          <a:gd name="T5" fmla="*/ 1513 h 1523"/>
                          <a:gd name="T6" fmla="*/ 1876 w 2796"/>
                          <a:gd name="T7" fmla="*/ 1259 h 1523"/>
                          <a:gd name="T8" fmla="*/ 2215 w 2796"/>
                          <a:gd name="T9" fmla="*/ 460 h 1523"/>
                          <a:gd name="T10" fmla="*/ 2796 w 2796"/>
                          <a:gd name="T11" fmla="*/ 0 h 152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2796" h="1523">
                            <a:moveTo>
                              <a:pt x="0" y="726"/>
                            </a:moveTo>
                            <a:cubicBezTo>
                              <a:pt x="194" y="957"/>
                              <a:pt x="389" y="1188"/>
                              <a:pt x="617" y="1319"/>
                            </a:cubicBezTo>
                            <a:cubicBezTo>
                              <a:pt x="845" y="1450"/>
                              <a:pt x="1158" y="1523"/>
                              <a:pt x="1368" y="1513"/>
                            </a:cubicBezTo>
                            <a:cubicBezTo>
                              <a:pt x="1578" y="1503"/>
                              <a:pt x="1735" y="1434"/>
                              <a:pt x="1876" y="1259"/>
                            </a:cubicBezTo>
                            <a:cubicBezTo>
                              <a:pt x="2017" y="1084"/>
                              <a:pt x="2062" y="670"/>
                              <a:pt x="2215" y="460"/>
                            </a:cubicBezTo>
                            <a:cubicBezTo>
                              <a:pt x="2368" y="250"/>
                              <a:pt x="2582" y="125"/>
                              <a:pt x="2796" y="0"/>
                            </a:cubicBezTo>
                          </a:path>
                        </a:pathLst>
                      </a:custGeom>
                      <a:noFill/>
                      <a:ln w="38100">
                        <a:solidFill>
                          <a:schemeClr val="accent1">
                            <a:lumMod val="75000"/>
                          </a:schemeClr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" name="Text Box 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94" y="9938"/>
                        <a:ext cx="519" cy="4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200" b="1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entury Gothic"/>
                            <a:ea typeface="Calibri"/>
                            <a:cs typeface="Times New Roman"/>
                          </a:rPr>
                          <a:t>●</a:t>
                        </a:r>
                        <a:endPara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cxnSp>
                    <p:nvCxnSpPr>
                      <p:cNvPr id="8" name="AutoShape 7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7827" y="10711"/>
                        <a:ext cx="2786" cy="1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" name="AutoShape 8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8184" y="8836"/>
                        <a:ext cx="0" cy="2191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10" name="AutoShape 9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9427" y="10191"/>
                        <a:ext cx="0" cy="520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11" name="AutoShape 10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H="1">
                        <a:off x="8183" y="10120"/>
                        <a:ext cx="1162" cy="1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sp>
                    <p:nvSpPr>
                      <p:cNvPr id="12" name="Text Box 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276" y="10638"/>
                        <a:ext cx="587" cy="3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en-US" sz="1400" b="1" dirty="0">
                            <a:effectLst/>
                            <a:latin typeface="Calibri"/>
                            <a:ea typeface="Calibri"/>
                            <a:cs typeface="Calibri"/>
                          </a:rPr>
                          <a:t>x</a:t>
                        </a:r>
                        <a:r>
                          <a:rPr lang="ru-RU" sz="1400" b="1" baseline="-25000" dirty="0">
                            <a:effectLst/>
                            <a:latin typeface="Calibri"/>
                            <a:ea typeface="Calibri"/>
                            <a:cs typeface="Calibri"/>
                          </a:rPr>
                          <a:t>0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13" name="Text Box 1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8103" y="8653"/>
                        <a:ext cx="508" cy="5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6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у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14" name="Text Box 1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8834" y="8960"/>
                        <a:ext cx="1029" cy="4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у = </a:t>
                        </a:r>
                        <a:r>
                          <a: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f</a:t>
                        </a:r>
                        <a:r>
                          <a:rPr lang="ru-RU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(</a:t>
                        </a:r>
                        <a:r>
                          <a: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x</a:t>
                        </a:r>
                        <a:r>
                          <a:rPr lang="ru-RU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)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15" name="Text Box 1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554" y="9912"/>
                        <a:ext cx="775" cy="4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f</a:t>
                        </a:r>
                        <a:r>
                          <a:rPr lang="ru-RU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(</a:t>
                        </a:r>
                        <a:r>
                          <a: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x</a:t>
                        </a:r>
                        <a:r>
                          <a:rPr lang="ru-RU" sz="1400" b="1" baseline="-25000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0</a:t>
                        </a:r>
                        <a:r>
                          <a:rPr lang="ru-RU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)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16" name="Text Box 1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064" y="9775"/>
                        <a:ext cx="506" cy="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2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М  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17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20" y="9687"/>
                        <a:ext cx="1093" cy="4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200" b="1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у = </a:t>
                        </a:r>
                        <a:r>
                          <a:rPr lang="en-US" sz="1200" b="1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kx</a:t>
                        </a:r>
                        <a:r>
                          <a:rPr lang="ru-RU" sz="1200" b="1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+</a:t>
                        </a:r>
                        <a:r>
                          <a:rPr lang="en-US" sz="1200" b="1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b</a:t>
                        </a:r>
                        <a:endParaRPr lang="ru-RU" sz="110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100">
                            <a:effectLst/>
                            <a:latin typeface="Calibri"/>
                            <a:ea typeface="Calibri"/>
                            <a:cs typeface="Times New Roman"/>
                          </a:rPr>
                          <a:t> </a:t>
                        </a:r>
                      </a:p>
                    </p:txBody>
                  </p:sp>
                  <p:sp>
                    <p:nvSpPr>
                      <p:cNvPr id="18" name="Text Box 1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873" y="10361"/>
                        <a:ext cx="440" cy="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200" b="1" dirty="0">
                            <a:effectLst/>
                            <a:latin typeface="Times New Roman"/>
                            <a:ea typeface="Calibri"/>
                            <a:cs typeface="Times New Roman"/>
                          </a:rPr>
                          <a:t>0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20" name="Text Box 1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0266" y="10269"/>
                        <a:ext cx="508" cy="5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ru-RU" sz="1600" b="1" dirty="0">
                            <a:latin typeface="Times New Roman"/>
                            <a:ea typeface="Calibri"/>
                            <a:cs typeface="Times New Roman"/>
                          </a:rPr>
                          <a:t>х</a:t>
                        </a:r>
                        <a:endParaRPr lang="ru-RU" sz="1100" dirty="0"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</p:grpSp>
              </p:grpSp>
              <p:sp>
                <p:nvSpPr>
                  <p:cNvPr id="23" name="Скругленный прямоугольник 22"/>
                  <p:cNvSpPr/>
                  <p:nvPr/>
                </p:nvSpPr>
                <p:spPr>
                  <a:xfrm>
                    <a:off x="3851920" y="4221088"/>
                    <a:ext cx="1368152" cy="420303"/>
                  </a:xfrm>
                  <a:prstGeom prst="round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" name="Скругленный прямоугольник 23"/>
                  <p:cNvSpPr/>
                  <p:nvPr/>
                </p:nvSpPr>
                <p:spPr>
                  <a:xfrm>
                    <a:off x="3851920" y="5948573"/>
                    <a:ext cx="1368152" cy="420303"/>
                  </a:xfrm>
                  <a:prstGeom prst="round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6" name="Прямоугольник 25"/>
                <p:cNvSpPr/>
                <p:nvPr/>
              </p:nvSpPr>
              <p:spPr>
                <a:xfrm>
                  <a:off x="5804334" y="4424378"/>
                  <a:ext cx="2376264" cy="17148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0" name="Скругленный прямоугольник 29"/>
            <p:cNvSpPr/>
            <p:nvPr/>
          </p:nvSpPr>
          <p:spPr>
            <a:xfrm>
              <a:off x="3707904" y="2996952"/>
              <a:ext cx="1728192" cy="50405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377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182880"/>
            <a:ext cx="8363272" cy="111166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Таблица 6. Правила вычисления производных</a:t>
            </a:r>
            <a:endParaRPr lang="ru-RU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Объект 9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32819317"/>
                  </p:ext>
                </p:extLst>
              </p:nvPr>
            </p:nvGraphicFramePr>
            <p:xfrm>
              <a:off x="1043608" y="1700808"/>
              <a:ext cx="2952328" cy="4762385"/>
            </p:xfrm>
            <a:graphic>
              <a:graphicData uri="http://schemas.openxmlformats.org/drawingml/2006/table">
                <a:tbl>
                  <a:tblPr firstRow="1" bandRow="1">
                    <a:tableStyleId>{9DCAF9ED-07DC-4A11-8D7F-57B35C25682E}</a:tableStyleId>
                  </a:tblPr>
                  <a:tblGrid>
                    <a:gridCol w="1476164"/>
                    <a:gridCol w="1476164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f(x)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el-GR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΄</a:t>
                          </a:r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(x)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C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0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kx + m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k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𝐧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n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b="1" i="1" kern="1200" smtClean="0">
                                      <a:effectLst/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𝐧</m:t>
                                  </m:r>
                                  <m:r>
                                    <a:rPr lang="en-US" sz="1800" b="1" kern="1200" smtClean="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 −</m:t>
                                  </m:r>
                                  <m:r>
                                    <a:rPr lang="en-US" sz="1800" b="1" kern="1200" smtClean="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sup>
                              </m:sSup>
                            </m:oMath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𝐱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endParaRPr lang="ru-RU" sz="24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−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b="1" i="1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1" smtClean="0"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</m:e>
                                    <m:sup>
                                      <m:r>
                                        <a:rPr lang="en-US" sz="2000" b="1" smtClean="0"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𝟐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2000" b="1" i="1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2000" b="1" smtClean="0"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𝐱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𝐬𝐢𝐧</m:t>
                                    </m:r>
                                  </m:fName>
                                  <m: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b="1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𝐜𝐨𝐬</m:t>
                                    </m:r>
                                  </m:fName>
                                  <m:e>
                                    <m:r>
                                      <a:rPr lang="en-US" b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986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800" b="1" i="1" kern="1200" smtClean="0">
                                        <a:effectLst/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800" b="1" kern="1200">
                                        <a:effectLst/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𝐜𝐨𝐬</m:t>
                                    </m:r>
                                  </m:fName>
                                  <m:e>
                                    <m:r>
                                      <a:rPr lang="en-US" sz="1800" b="1" kern="1200">
                                        <a:effectLst/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𝐱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−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sz="1800" b="1" i="1" kern="1200" smtClean="0">
                                      <a:effectLst/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𝐬𝐢𝐧</m:t>
                                  </m:r>
                                </m:fName>
                                <m:e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𝐱</m:t>
                                  </m:r>
                                </m:e>
                              </m:func>
                            </m:oMath>
                          </a14:m>
                          <a:endParaRPr lang="ru-RU" b="1" i="0" dirty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tg x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b="1" i="1" smtClean="0"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1" smtClean="0"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𝐜𝐨𝐬</m:t>
                                      </m:r>
                                    </m:e>
                                    <m:sup>
                                      <m:r>
                                        <a:rPr lang="en-US" sz="2000" b="1" smtClean="0"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000" b="1" smtClean="0"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𝐱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ctg x</a:t>
                          </a:r>
                          <a:endParaRPr lang="ru-RU" b="1" i="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−</a:t>
                          </a: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kern="1200" smtClean="0">
                                      <a:effectLst/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1800" b="1" i="1" kern="1200">
                                          <a:effectLst/>
                                          <a:latin typeface="Cambria Math"/>
                                          <a:ea typeface="Cambria Math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b="1" kern="1200"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𝐜𝐨𝐬</m:t>
                                      </m:r>
                                    </m:e>
                                    <m:sup>
                                      <m:r>
                                        <a:rPr lang="en-US" sz="1800" b="1" kern="1200">
                                          <a:effectLst/>
                                          <a:latin typeface="Cambria Math" pitchFamily="18" charset="0"/>
                                          <a:ea typeface="Cambria Math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1800" b="1" kern="1200">
                                      <a:effectLst/>
                                      <a:latin typeface="Cambria Math" pitchFamily="18" charset="0"/>
                                      <a:ea typeface="Cambria Math" pitchFamily="18" charset="0"/>
                                    </a:rPr>
                                    <m:t>𝐱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Объект 9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32819317"/>
                  </p:ext>
                </p:extLst>
              </p:nvPr>
            </p:nvGraphicFramePr>
            <p:xfrm>
              <a:off x="1043608" y="1700808"/>
              <a:ext cx="2952328" cy="4762385"/>
            </p:xfrm>
            <a:graphic>
              <a:graphicData uri="http://schemas.openxmlformats.org/drawingml/2006/table">
                <a:tbl>
                  <a:tblPr firstRow="1" bandRow="1">
                    <a:tableStyleId>{9DCAF9ED-07DC-4A11-8D7F-57B35C25682E}</a:tableStyleId>
                  </a:tblPr>
                  <a:tblGrid>
                    <a:gridCol w="1476164"/>
                    <a:gridCol w="1476164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f(x)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</a:t>
                          </a:r>
                          <a:r>
                            <a:rPr lang="el-GR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΄</a:t>
                          </a:r>
                          <a:r>
                            <a:rPr lang="en-US" sz="2000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(x)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C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0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1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kx + m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k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192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413115" r="-99588" b="-7836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413115" b="-783607"/>
                          </a:stretch>
                        </a:blipFill>
                      </a:tcPr>
                    </a:tc>
                  </a:tr>
                  <a:tr h="53028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59770" r="-99588" b="-4494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359770" b="-449425"/>
                          </a:stretch>
                        </a:blipFill>
                      </a:tcPr>
                    </a:tc>
                  </a:tr>
                  <a:tr h="56254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430108" r="-99588" b="-3204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430108" b="-32043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821667" r="-99588" b="-3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821667" b="-396667"/>
                          </a:stretch>
                        </a:blipFill>
                      </a:tcPr>
                    </a:tc>
                  </a:tr>
                  <a:tr h="3986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837879" r="-99588" b="-2606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837879" b="-260606"/>
                          </a:stretch>
                        </a:blipFill>
                      </a:tcPr>
                    </a:tc>
                  </a:tr>
                  <a:tr h="5317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tg x</a:t>
                          </a:r>
                          <a:endParaRPr lang="ru-RU" b="1" i="0" dirty="0">
                            <a:latin typeface="Cambria Math" pitchFamily="18" charset="0"/>
                            <a:ea typeface="Cambria Math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711494" b="-97701"/>
                          </a:stretch>
                        </a:blipFill>
                      </a:tcPr>
                    </a:tc>
                  </a:tr>
                  <a:tr h="48768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effectLst/>
                              <a:latin typeface="Cambria Math" pitchFamily="18" charset="0"/>
                              <a:ea typeface="Cambria Math" pitchFamily="18" charset="0"/>
                            </a:rPr>
                            <a:t>ctg x</a:t>
                          </a:r>
                          <a:endParaRPr lang="ru-RU" b="1" i="0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413" t="-882500" b="-625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Объект 10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1640868588"/>
                  </p:ext>
                </p:extLst>
              </p:nvPr>
            </p:nvGraphicFramePr>
            <p:xfrm>
              <a:off x="4355976" y="1700808"/>
              <a:ext cx="3960440" cy="47525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960440"/>
                  </a:tblGrid>
                  <a:tr h="7377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Правила</a:t>
                          </a:r>
                          <a:r>
                            <a:rPr lang="ru-RU" sz="20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вычисления производных</a:t>
                          </a:r>
                          <a:endParaRPr lang="ru-RU" sz="20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u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+ v)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u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+ v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(ku)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ku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(uv)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= u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v + u v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΄</a:t>
                          </a:r>
                          <a:endParaRPr lang="ru-RU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225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 smtClean="0">
                                      <a:latin typeface="Cambria Math"/>
                                      <a:ea typeface="Cambria Math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sz="1800" b="1" i="0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u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sz="1800" b="1" i="0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v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)</a:t>
                          </a:r>
                          <a:r>
                            <a:rPr lang="el-GR" sz="2000" b="1" i="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i="0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sz="2000" b="1" i="0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u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2000" b="1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΄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2000" b="1" i="0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v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2000" b="1" i="0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 −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2000" b="1" i="0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uv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2000" b="1" dirty="0" smtClean="0">
                                      <a:latin typeface="Cambria Math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  <m:t>΄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2000" b="1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1800" b="1" i="0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+mn-lt"/>
                                          <a:ea typeface="+mn-ea"/>
                                          <a:cs typeface="+mn-cs"/>
                                        </a:rPr>
                                        <m:t>v</m:t>
                                      </m:r>
                                    </m:e>
                                    <m:sup>
                                      <m:r>
                                        <a:rPr lang="en-US" sz="2000" b="1" i="1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𝟐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sz="2000" b="1" i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</a:t>
                          </a:r>
                          <a:endParaRPr lang="ru-RU" sz="2000" b="1" i="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dirty="0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a:t>Производная</a:t>
                          </a:r>
                          <a:r>
                            <a:rPr lang="ru-RU" sz="2000" b="1" baseline="0" dirty="0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a:t> сложной функции</a:t>
                          </a:r>
                          <a:endParaRPr lang="ru-RU" sz="2000" b="1" dirty="0">
                            <a:solidFill>
                              <a:schemeClr val="bg1"/>
                            </a:solidFill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accent1"/>
                        </a:solidFill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f(kx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+ b))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kf 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(x)</a:t>
                          </a:r>
                          <a:endParaRPr lang="ru-RU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73628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f(g(x)</a:t>
                          </a:r>
                          <a:r>
                            <a:rPr lang="en-US" sz="1800" b="1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))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 f 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(x) g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(x)</a:t>
                          </a:r>
                          <a:endParaRPr lang="ru-RU" dirty="0" smtClean="0">
                            <a:effectLst/>
                          </a:endParaRPr>
                        </a:p>
                        <a:p>
                          <a:pPr algn="ctr"/>
                          <a:endParaRPr lang="ru-RU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Объект 10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1640868588"/>
                  </p:ext>
                </p:extLst>
              </p:nvPr>
            </p:nvGraphicFramePr>
            <p:xfrm>
              <a:off x="4355976" y="1700808"/>
              <a:ext cx="3960440" cy="47525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960440"/>
                  </a:tblGrid>
                  <a:tr h="7377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Правила</a:t>
                          </a:r>
                          <a:r>
                            <a:rPr lang="ru-RU" sz="2000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вычисления производных</a:t>
                          </a:r>
                          <a:endParaRPr lang="ru-RU" sz="2000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u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+ v)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u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+ v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(ku)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ku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endParaRPr lang="ru-RU" b="1" dirty="0"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(uv)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= u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v + u v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΄</a:t>
                          </a:r>
                          <a:endParaRPr lang="ru-RU" dirty="0" smtClean="0">
                            <a:effectLst/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2257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3"/>
                          <a:stretch>
                            <a:fillRect l="-154" t="-386275" r="-154" b="-283333"/>
                          </a:stretch>
                        </a:blipFill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1" dirty="0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a:t>Производная</a:t>
                          </a:r>
                          <a:r>
                            <a:rPr lang="ru-RU" sz="2000" b="1" baseline="0" dirty="0" smtClean="0">
                              <a:solidFill>
                                <a:schemeClr val="bg1"/>
                              </a:solidFill>
                              <a:latin typeface="Cambria Math" pitchFamily="18" charset="0"/>
                              <a:ea typeface="Cambria Math" pitchFamily="18" charset="0"/>
                            </a:rPr>
                            <a:t> сложной функции</a:t>
                          </a:r>
                          <a:endParaRPr lang="ru-RU" sz="2000" b="1" dirty="0">
                            <a:solidFill>
                              <a:schemeClr val="bg1"/>
                            </a:solidFill>
                            <a:latin typeface="Cambria Math" pitchFamily="18" charset="0"/>
                            <a:ea typeface="Cambria Math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accent1"/>
                        </a:solidFill>
                      </a:tcPr>
                    </a:tc>
                  </a:tr>
                  <a:tr h="5437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(</a:t>
                          </a:r>
                          <a:r>
                            <a:rPr lang="en-US" b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f(kx</a:t>
                          </a:r>
                          <a:r>
                            <a:rPr lang="en-US" b="1" baseline="0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 + b))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 = kf 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(x)</a:t>
                          </a:r>
                          <a:endParaRPr lang="ru-RU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73628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(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f(g(x)</a:t>
                          </a:r>
                          <a:r>
                            <a:rPr lang="en-US" sz="1800" b="1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))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Cambria Math" pitchFamily="18" charset="0"/>
                              <a:ea typeface="Cambria Math" pitchFamily="18" charset="0"/>
                              <a:cs typeface="+mn-cs"/>
                            </a:rPr>
                            <a:t> 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 f </a:t>
                          </a:r>
                          <a:r>
                            <a:rPr lang="el-GR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΄</a:t>
                          </a:r>
                          <a:r>
                            <a:rPr lang="en-US" sz="18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(x) g</a:t>
                          </a:r>
                          <a:r>
                            <a:rPr lang="el-GR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΄</a:t>
                          </a:r>
                          <a:r>
                            <a:rPr lang="en-US" sz="1800" b="1" dirty="0" smtClean="0">
                              <a:latin typeface="Cambria Math" pitchFamily="18" charset="0"/>
                              <a:ea typeface="Cambria Math" pitchFamily="18" charset="0"/>
                              <a:cs typeface="Times New Roman" pitchFamily="18" charset="0"/>
                            </a:rPr>
                            <a:t>(x)</a:t>
                          </a:r>
                          <a:endParaRPr lang="ru-RU" dirty="0" smtClean="0">
                            <a:effectLst/>
                          </a:endParaRPr>
                        </a:p>
                        <a:p>
                          <a:pPr algn="ctr"/>
                          <a:endParaRPr lang="ru-RU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13" name="Прямая соединительная линия 12"/>
          <p:cNvCxnSpPr>
            <a:stCxn id="10" idx="0"/>
            <a:endCxn id="10" idx="2"/>
          </p:cNvCxnSpPr>
          <p:nvPr/>
        </p:nvCxnSpPr>
        <p:spPr>
          <a:xfrm>
            <a:off x="2519772" y="1700808"/>
            <a:ext cx="0" cy="476238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29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509" y="182880"/>
            <a:ext cx="8719980" cy="111166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Таблица 7. Уравнение касательной к графику функции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4509" y="3079286"/>
            <a:ext cx="2609055" cy="476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7386877" y="4639212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latin typeface="Century Gothic"/>
              </a:rPr>
              <a:t>●</a:t>
            </a:r>
            <a:endParaRPr lang="ru-RU" sz="1600" b="1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62743" y="1705476"/>
            <a:ext cx="8827672" cy="4870539"/>
            <a:chOff x="162743" y="1705476"/>
            <a:chExt cx="8827672" cy="4870539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162743" y="1705476"/>
              <a:ext cx="8827672" cy="4870539"/>
              <a:chOff x="162743" y="1705476"/>
              <a:chExt cx="8827672" cy="4870539"/>
            </a:xfrm>
          </p:grpSpPr>
          <p:grpSp>
            <p:nvGrpSpPr>
              <p:cNvPr id="78" name="Группа 77"/>
              <p:cNvGrpSpPr/>
              <p:nvPr/>
            </p:nvGrpSpPr>
            <p:grpSpPr>
              <a:xfrm>
                <a:off x="162743" y="1705476"/>
                <a:ext cx="8827672" cy="4870539"/>
                <a:chOff x="162743" y="1705476"/>
                <a:chExt cx="8827672" cy="4870539"/>
              </a:xfrm>
            </p:grpSpPr>
            <p:grpSp>
              <p:nvGrpSpPr>
                <p:cNvPr id="3" name="Группа 2"/>
                <p:cNvGrpSpPr>
                  <a:grpSpLocks/>
                </p:cNvGrpSpPr>
                <p:nvPr/>
              </p:nvGrpSpPr>
              <p:grpSpPr bwMode="auto">
                <a:xfrm>
                  <a:off x="3635895" y="1705631"/>
                  <a:ext cx="2447897" cy="2194689"/>
                  <a:chOff x="7519" y="8736"/>
                  <a:chExt cx="3199" cy="2355"/>
                </a:xfrm>
              </p:grpSpPr>
              <p:cxnSp>
                <p:nvCxnSpPr>
                  <p:cNvPr id="4" name="AutoShape 4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8554" y="8960"/>
                    <a:ext cx="2164" cy="2131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5" name="Freeform 5"/>
                  <p:cNvSpPr>
                    <a:spLocks/>
                  </p:cNvSpPr>
                  <p:nvPr/>
                </p:nvSpPr>
                <p:spPr bwMode="auto">
                  <a:xfrm>
                    <a:off x="7587" y="8736"/>
                    <a:ext cx="2886" cy="1623"/>
                  </a:xfrm>
                  <a:custGeom>
                    <a:avLst/>
                    <a:gdLst>
                      <a:gd name="T0" fmla="*/ 0 w 2796"/>
                      <a:gd name="T1" fmla="*/ 726 h 1523"/>
                      <a:gd name="T2" fmla="*/ 617 w 2796"/>
                      <a:gd name="T3" fmla="*/ 1319 h 1523"/>
                      <a:gd name="T4" fmla="*/ 1368 w 2796"/>
                      <a:gd name="T5" fmla="*/ 1513 h 1523"/>
                      <a:gd name="T6" fmla="*/ 1876 w 2796"/>
                      <a:gd name="T7" fmla="*/ 1259 h 1523"/>
                      <a:gd name="T8" fmla="*/ 2215 w 2796"/>
                      <a:gd name="T9" fmla="*/ 460 h 1523"/>
                      <a:gd name="T10" fmla="*/ 2796 w 2796"/>
                      <a:gd name="T11" fmla="*/ 0 h 15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796" h="1523">
                        <a:moveTo>
                          <a:pt x="0" y="726"/>
                        </a:moveTo>
                        <a:cubicBezTo>
                          <a:pt x="194" y="957"/>
                          <a:pt x="389" y="1188"/>
                          <a:pt x="617" y="1319"/>
                        </a:cubicBezTo>
                        <a:cubicBezTo>
                          <a:pt x="845" y="1450"/>
                          <a:pt x="1158" y="1523"/>
                          <a:pt x="1368" y="1513"/>
                        </a:cubicBezTo>
                        <a:cubicBezTo>
                          <a:pt x="1578" y="1503"/>
                          <a:pt x="1735" y="1434"/>
                          <a:pt x="1876" y="1259"/>
                        </a:cubicBezTo>
                        <a:cubicBezTo>
                          <a:pt x="2017" y="1084"/>
                          <a:pt x="2062" y="670"/>
                          <a:pt x="2215" y="460"/>
                        </a:cubicBezTo>
                        <a:cubicBezTo>
                          <a:pt x="2368" y="250"/>
                          <a:pt x="2582" y="125"/>
                          <a:pt x="2796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4">
                        <a:lumMod val="50000"/>
                      </a:schemeClr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ru-RU"/>
                  </a:p>
                </p:txBody>
              </p:sp>
              <p:cxnSp>
                <p:nvCxnSpPr>
                  <p:cNvPr id="7" name="AutoShape 7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592" y="10711"/>
                    <a:ext cx="3126" cy="0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8" name="AutoShape 8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183" y="8736"/>
                    <a:ext cx="0" cy="2355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" name="AutoShape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464" y="10191"/>
                    <a:ext cx="0" cy="520"/>
                  </a:xfrm>
                  <a:prstGeom prst="straightConnector1">
                    <a:avLst/>
                  </a:prstGeom>
                  <a:noFill/>
                  <a:ln w="19050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0" name="AutoShape 10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8281" y="10182"/>
                    <a:ext cx="1181" cy="0"/>
                  </a:xfrm>
                  <a:prstGeom prst="straightConnector1">
                    <a:avLst/>
                  </a:prstGeom>
                  <a:noFill/>
                  <a:ln w="19050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11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253" y="10617"/>
                    <a:ext cx="530" cy="47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600" b="1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x</a:t>
                    </a:r>
                    <a:r>
                      <a:rPr lang="ru-RU" sz="1600" b="1" baseline="-25000" dirty="0">
                        <a:effectLst/>
                        <a:latin typeface="Cambria Math" pitchFamily="18" charset="0"/>
                        <a:ea typeface="Cambria Math" pitchFamily="18" charset="0"/>
                        <a:cs typeface="Calibri"/>
                      </a:rPr>
                      <a:t>0</a:t>
                    </a:r>
                    <a:endParaRPr lang="ru-RU" sz="1600" dirty="0">
                      <a:effectLst/>
                      <a:latin typeface="Cambria Math" pitchFamily="18" charset="0"/>
                      <a:ea typeface="Cambria Math" pitchFamily="18" charset="0"/>
                      <a:cs typeface="Times New Roman"/>
                    </a:endParaRPr>
                  </a:p>
                </p:txBody>
              </p:sp>
              <p:sp>
                <p:nvSpPr>
                  <p:cNvPr id="12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42" y="8761"/>
                    <a:ext cx="279" cy="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 smtClean="0">
                        <a:effectLst/>
                        <a:latin typeface="Times New Roman"/>
                        <a:ea typeface="Calibri"/>
                        <a:cs typeface="Times New Roman"/>
                      </a:rPr>
                      <a:t>У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3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4" y="8960"/>
                    <a:ext cx="1244" cy="41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у = </a:t>
                    </a:r>
                    <a:r>
                      <a:rPr lang="en-US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f</a:t>
                    </a:r>
                    <a:r>
                      <a:rPr lang="ru-RU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(</a:t>
                    </a:r>
                    <a:r>
                      <a:rPr lang="en-US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x</a:t>
                    </a:r>
                    <a:r>
                      <a: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)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4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519" y="9918"/>
                    <a:ext cx="825" cy="4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6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f</a:t>
                    </a:r>
                    <a:r>
                      <a: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(</a:t>
                    </a:r>
                    <a:r>
                      <a:rPr lang="en-US" sz="16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x</a:t>
                    </a:r>
                    <a:r>
                      <a:rPr lang="ru-RU" sz="1600" b="1" baseline="-25000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0</a:t>
                    </a:r>
                    <a:r>
                      <a: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)</a:t>
                    </a:r>
                    <a:endParaRPr lang="ru-RU" sz="16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5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44" y="9755"/>
                    <a:ext cx="418" cy="4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М</a:t>
                    </a:r>
                    <a:r>
                      <a:rPr lang="ru-RU" sz="12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  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7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04" y="10421"/>
                    <a:ext cx="440" cy="3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rPr>
                      <a:t>0</a:t>
                    </a:r>
                    <a:endParaRPr lang="ru-RU" sz="16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6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272" y="9932"/>
                    <a:ext cx="465" cy="3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entury Gothic"/>
                        <a:ea typeface="Calibri"/>
                        <a:cs typeface="Times New Roman"/>
                      </a:rPr>
                      <a:t>●</a:t>
                    </a:r>
                    <a:endParaRPr lang="ru-RU" dirty="0">
                      <a:solidFill>
                        <a:schemeClr val="accent4">
                          <a:lumMod val="50000"/>
                        </a:schemeClr>
                      </a:solidFill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18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334" y="10359"/>
                    <a:ext cx="279" cy="4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ru-RU" sz="1600" b="1" dirty="0" smtClean="0">
                        <a:effectLst/>
                        <a:latin typeface="Times New Roman"/>
                        <a:ea typeface="Calibri"/>
                        <a:cs typeface="Times New Roman"/>
                      </a:rPr>
                      <a:t>Х</a:t>
                    </a:r>
                    <a:endParaRPr lang="ru-R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</p:grpSp>
            <p:sp>
              <p:nvSpPr>
                <p:cNvPr id="29" name="TextBox 28"/>
                <p:cNvSpPr txBox="1"/>
                <p:nvPr/>
              </p:nvSpPr>
              <p:spPr>
                <a:xfrm>
                  <a:off x="162743" y="1867632"/>
                  <a:ext cx="3473152" cy="172354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600" b="1" dirty="0" smtClean="0">
                      <a:latin typeface="Times New Roman" pitchFamily="18" charset="0"/>
                      <a:cs typeface="Times New Roman" pitchFamily="18" charset="0"/>
                    </a:rPr>
                    <a:t>К графику функции </a:t>
                  </a:r>
                  <a:r>
                    <a:rPr lang="ru-RU" sz="1600" b="1" dirty="0">
                      <a:latin typeface="Times New Roman" pitchFamily="18" charset="0"/>
                      <a:cs typeface="Times New Roman" pitchFamily="18" charset="0"/>
                    </a:rPr>
                    <a:t>у </a:t>
                  </a:r>
                  <a:r>
                    <a:rPr lang="ru-RU" sz="1600" b="1" dirty="0" smtClean="0">
                      <a:latin typeface="Times New Roman" pitchFamily="18" charset="0"/>
                      <a:cs typeface="Times New Roman" pitchFamily="18" charset="0"/>
                    </a:rPr>
                    <a:t>= </a:t>
                  </a:r>
                  <a:r>
                    <a:rPr lang="en-US" sz="1600" b="1" dirty="0" smtClean="0">
                      <a:latin typeface="Times New Roman" pitchFamily="18" charset="0"/>
                      <a:cs typeface="Times New Roman" pitchFamily="18" charset="0"/>
                    </a:rPr>
                    <a:t>f(x) </a:t>
                  </a:r>
                  <a:r>
                    <a:rPr lang="ru-RU" sz="1600" b="1" dirty="0">
                      <a:latin typeface="Times New Roman" pitchFamily="18" charset="0"/>
                      <a:cs typeface="Times New Roman" pitchFamily="18" charset="0"/>
                    </a:rPr>
                    <a:t>в точке </a:t>
                  </a:r>
                  <a:r>
                    <a:rPr lang="en-US" sz="1600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sz="1600" b="1" baseline="-25000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sz="1600" b="1" dirty="0" smtClean="0">
                      <a:latin typeface="Times New Roman" pitchFamily="18" charset="0"/>
                      <a:cs typeface="Times New Roman" pitchFamily="18" charset="0"/>
                    </a:rPr>
                    <a:t>  </a:t>
                  </a:r>
                  <a:r>
                    <a:rPr lang="ru-RU" sz="1600" b="1" dirty="0">
                      <a:latin typeface="Times New Roman" pitchFamily="18" charset="0"/>
                      <a:cs typeface="Times New Roman" pitchFamily="18" charset="0"/>
                    </a:rPr>
                    <a:t>проведена </a:t>
                  </a:r>
                  <a:r>
                    <a:rPr lang="ru-RU" sz="1600" b="1" dirty="0" smtClean="0">
                      <a:latin typeface="Times New Roman" pitchFamily="18" charset="0"/>
                      <a:cs typeface="Times New Roman" pitchFamily="18" charset="0"/>
                    </a:rPr>
                    <a:t>касательная.</a:t>
                  </a:r>
                </a:p>
                <a:p>
                  <a:pPr algn="just"/>
                  <a:r>
                    <a:rPr lang="ru-RU" b="1" i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Уравнение касательной </a:t>
                  </a:r>
                  <a:r>
                    <a:rPr lang="ru-RU" sz="1600" b="1" dirty="0" smtClean="0">
                      <a:latin typeface="Times New Roman" pitchFamily="18" charset="0"/>
                      <a:cs typeface="Times New Roman" pitchFamily="18" charset="0"/>
                    </a:rPr>
                    <a:t>задается формулой:</a:t>
                  </a:r>
                  <a:endParaRPr lang="en-US" sz="1600" b="1" dirty="0" smtClean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sz="2000" b="1" dirty="0" smtClean="0">
                      <a:latin typeface="Times New Roman" pitchFamily="18" charset="0"/>
                      <a:ea typeface="Cambria Math" pitchFamily="18" charset="0"/>
                      <a:cs typeface="Times New Roman" pitchFamily="18" charset="0"/>
                    </a:rPr>
                    <a:t>  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у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 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=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f(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) + f</a:t>
                  </a:r>
                  <a:r>
                    <a:rPr lang="el-GR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΄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(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)(x  − 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)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 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	</a:t>
                  </a:r>
                  <a:r>
                    <a:rPr lang="ru-RU" sz="16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(1)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69979" y="4287324"/>
                  <a:ext cx="5789584" cy="212365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chemeClr val="accent1">
                          <a:lumMod val="50000"/>
                        </a:schemeClr>
                      </a:solidFill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Алгоритм составления уравнения касательной к графику </a:t>
                  </a:r>
                  <a:r>
                    <a:rPr lang="ru-RU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функции</a:t>
                  </a:r>
                  <a:r>
                    <a:rPr lang="en-US" b="1" dirty="0">
                      <a:solidFill>
                        <a:schemeClr val="accent1">
                          <a:lumMod val="50000"/>
                        </a:schemeClr>
                      </a:solidFill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.</a:t>
                  </a:r>
                  <a:endParaRPr lang="ru-RU" b="1" dirty="0" smtClean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Вычислить </a:t>
                  </a:r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f(</a:t>
                  </a:r>
                  <a:r>
                    <a:rPr lang="en-US" sz="20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sz="2000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endParaRPr lang="ru-RU" b="1" dirty="0" smtClean="0">
                    <a:latin typeface="Cambria Math" pitchFamily="18" charset="0"/>
                    <a:ea typeface="Cambria Math" pitchFamily="18" charset="0"/>
                    <a:cs typeface="Times New Roman" pitchFamily="18" charset="0"/>
                  </a:endParaRP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</a:rPr>
                    <a:t>Найти производную </a:t>
                  </a:r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l-GR" sz="20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΄</a:t>
                  </a:r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(x)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ru-RU" b="1" dirty="0" smtClean="0">
                    <a:latin typeface="Cambria Math" pitchFamily="18" charset="0"/>
                    <a:ea typeface="Cambria Math" pitchFamily="18" charset="0"/>
                  </a:endParaRP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Вычислить </a:t>
                  </a:r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l-GR" sz="20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΄</a:t>
                  </a:r>
                  <a:r>
                    <a:rPr lang="en-US" sz="2000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(x</a:t>
                  </a:r>
                  <a:r>
                    <a:rPr lang="ru-RU" sz="2000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sz="20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)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.</a:t>
                  </a: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Подставить полученные значения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 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f(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, 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l-GR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΄</a:t>
                  </a:r>
                  <a:r>
                    <a:rPr lang="en-US" b="1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(x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)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, </a:t>
                  </a:r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0</a:t>
                  </a:r>
                  <a:r>
                    <a:rPr lang="ru-RU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, в формулу (1).</a:t>
                  </a:r>
                  <a:endParaRPr lang="ru-RU" b="1" dirty="0">
                    <a:latin typeface="Cambria Math" pitchFamily="18" charset="0"/>
                    <a:ea typeface="Cambria Math" pitchFamily="18" charset="0"/>
                    <a:cs typeface="Times New Roman" pitchFamily="18" charset="0"/>
                  </a:endParaRPr>
                </a:p>
              </p:txBody>
            </p:sp>
            <p:grpSp>
              <p:nvGrpSpPr>
                <p:cNvPr id="77" name="Группа 76"/>
                <p:cNvGrpSpPr/>
                <p:nvPr/>
              </p:nvGrpSpPr>
              <p:grpSpPr>
                <a:xfrm>
                  <a:off x="6142714" y="1705476"/>
                  <a:ext cx="2847701" cy="4870539"/>
                  <a:chOff x="6142714" y="1798821"/>
                  <a:chExt cx="2847701" cy="4870539"/>
                </a:xfrm>
              </p:grpSpPr>
              <p:grpSp>
                <p:nvGrpSpPr>
                  <p:cNvPr id="72" name="Группа 71"/>
                  <p:cNvGrpSpPr/>
                  <p:nvPr/>
                </p:nvGrpSpPr>
                <p:grpSpPr>
                  <a:xfrm>
                    <a:off x="6142714" y="1798821"/>
                    <a:ext cx="2847701" cy="4870539"/>
                    <a:chOff x="6142714" y="1798821"/>
                    <a:chExt cx="2847701" cy="4870539"/>
                  </a:xfrm>
                </p:grpSpPr>
                <p:grpSp>
                  <p:nvGrpSpPr>
                    <p:cNvPr id="71" name="Группа 70"/>
                    <p:cNvGrpSpPr/>
                    <p:nvPr/>
                  </p:nvGrpSpPr>
                  <p:grpSpPr>
                    <a:xfrm>
                      <a:off x="6156010" y="1798821"/>
                      <a:ext cx="2821774" cy="4870539"/>
                      <a:chOff x="6156010" y="1798821"/>
                      <a:chExt cx="2821774" cy="4870539"/>
                    </a:xfrm>
                  </p:grpSpPr>
                  <p:grpSp>
                    <p:nvGrpSpPr>
                      <p:cNvPr id="60" name="Группа 59"/>
                      <p:cNvGrpSpPr/>
                      <p:nvPr/>
                    </p:nvGrpSpPr>
                    <p:grpSpPr>
                      <a:xfrm>
                        <a:off x="6156010" y="1798821"/>
                        <a:ext cx="2821774" cy="4870539"/>
                        <a:chOff x="6156010" y="1798821"/>
                        <a:chExt cx="2821774" cy="4870539"/>
                      </a:xfrm>
                    </p:grpSpPr>
                    <p:grpSp>
                      <p:nvGrpSpPr>
                        <p:cNvPr id="33" name="Группа 32"/>
                        <p:cNvGrpSpPr/>
                        <p:nvPr/>
                      </p:nvGrpSpPr>
                      <p:grpSpPr>
                        <a:xfrm>
                          <a:off x="6156010" y="1798821"/>
                          <a:ext cx="2821774" cy="4870539"/>
                          <a:chOff x="6156010" y="1796572"/>
                          <a:chExt cx="2821774" cy="4800780"/>
                        </a:xfrm>
                      </p:grpSpPr>
                      <p:sp>
                        <p:nvSpPr>
                          <p:cNvPr id="20" name="Прямоугольник 19"/>
                          <p:cNvSpPr/>
                          <p:nvPr/>
                        </p:nvSpPr>
                        <p:spPr>
                          <a:xfrm>
                            <a:off x="6156010" y="1796572"/>
                            <a:ext cx="2821774" cy="320687"/>
                          </a:xfrm>
                          <a:prstGeom prst="rect">
                            <a:avLst/>
                          </a:prstGeom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ru-RU" b="1" dirty="0" smtClean="0">
                                <a:solidFill>
                                  <a:schemeClr val="bg1"/>
                                </a:solidFill>
                                <a:latin typeface="+mj-lt"/>
                              </a:rPr>
                              <a:t>Особые случаи</a:t>
                            </a:r>
                            <a:endParaRPr lang="ru-RU" b="1" dirty="0">
                              <a:solidFill>
                                <a:schemeClr val="bg1"/>
                              </a:solidFill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32" name="Прямоугольник 31"/>
                          <p:cNvSpPr/>
                          <p:nvPr/>
                        </p:nvSpPr>
                        <p:spPr>
                          <a:xfrm>
                            <a:off x="6156010" y="2118219"/>
                            <a:ext cx="2821774" cy="4479133"/>
                          </a:xfrm>
                          <a:prstGeom prst="rect">
                            <a:avLst/>
                          </a:prstGeom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0" name="TextBox 49"/>
                        <p:cNvSpPr txBox="1"/>
                        <p:nvPr/>
                      </p:nvSpPr>
                      <p:spPr>
                        <a:xfrm>
                          <a:off x="6306757" y="2062589"/>
                          <a:ext cx="2520280" cy="61555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ru-RU" sz="1600" b="1" dirty="0" smtClean="0">
                              <a:latin typeface="+mj-lt"/>
                            </a:rPr>
                            <a:t>Касательная задается</a:t>
                          </a:r>
                          <a:r>
                            <a:rPr lang="ru-RU" dirty="0" smtClean="0"/>
                            <a:t> </a:t>
                          </a:r>
                          <a:r>
                            <a:rPr lang="ru-RU" sz="1600" b="1" dirty="0" smtClean="0">
                              <a:latin typeface="+mj-lt"/>
                            </a:rPr>
                            <a:t>уравнением х = </a:t>
                          </a:r>
                          <a:r>
                            <a:rPr lang="ru-RU" sz="1600" b="1" i="1" dirty="0" smtClean="0">
                              <a:latin typeface="+mj-lt"/>
                            </a:rPr>
                            <a:t>а</a:t>
                          </a:r>
                          <a:endParaRPr lang="ru-RU" sz="1600" b="1" i="1" dirty="0">
                            <a:latin typeface="+mj-lt"/>
                          </a:endParaRPr>
                        </a:p>
                      </p:txBody>
                    </p:sp>
                    <p:grpSp>
                      <p:nvGrpSpPr>
                        <p:cNvPr id="58" name="Группа 57"/>
                        <p:cNvGrpSpPr/>
                        <p:nvPr/>
                      </p:nvGrpSpPr>
                      <p:grpSpPr>
                        <a:xfrm>
                          <a:off x="6606885" y="2631681"/>
                          <a:ext cx="1831696" cy="880610"/>
                          <a:chOff x="6606885" y="2631681"/>
                          <a:chExt cx="1831696" cy="880610"/>
                        </a:xfrm>
                      </p:grpSpPr>
                      <p:grpSp>
                        <p:nvGrpSpPr>
                          <p:cNvPr id="57" name="Группа 56"/>
                          <p:cNvGrpSpPr/>
                          <p:nvPr/>
                        </p:nvGrpSpPr>
                        <p:grpSpPr>
                          <a:xfrm>
                            <a:off x="6606885" y="2631681"/>
                            <a:ext cx="1831696" cy="880610"/>
                            <a:chOff x="6592607" y="2612079"/>
                            <a:chExt cx="1831696" cy="880610"/>
                          </a:xfrm>
                        </p:grpSpPr>
                        <p:grpSp>
                          <p:nvGrpSpPr>
                            <p:cNvPr id="49" name="Группа 48"/>
                            <p:cNvGrpSpPr/>
                            <p:nvPr/>
                          </p:nvGrpSpPr>
                          <p:grpSpPr>
                            <a:xfrm>
                              <a:off x="6592607" y="2612079"/>
                              <a:ext cx="1831696" cy="880610"/>
                              <a:chOff x="6606977" y="2708175"/>
                              <a:chExt cx="1831696" cy="880610"/>
                            </a:xfrm>
                          </p:grpSpPr>
                          <p:cxnSp>
                            <p:nvCxnSpPr>
                              <p:cNvPr id="38" name="Прямая со стрелкой 37"/>
                              <p:cNvCxnSpPr/>
                              <p:nvPr/>
                            </p:nvCxnSpPr>
                            <p:spPr>
                              <a:xfrm>
                                <a:off x="6638473" y="3172140"/>
                                <a:ext cx="1800200" cy="0"/>
                              </a:xfrm>
                              <a:prstGeom prst="straightConnector1">
                                <a:avLst/>
                              </a:prstGeom>
                              <a:ln w="28575">
                                <a:solidFill>
                                  <a:schemeClr val="tx1"/>
                                </a:solidFill>
                                <a:tailEnd type="arrow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42" name="Прямая соединительная линия 41"/>
                              <p:cNvCxnSpPr/>
                              <p:nvPr/>
                            </p:nvCxnSpPr>
                            <p:spPr>
                              <a:xfrm>
                                <a:off x="7440677" y="2708175"/>
                                <a:ext cx="10652" cy="880610"/>
                              </a:xfrm>
                              <a:prstGeom prst="line">
                                <a:avLst/>
                              </a:prstGeom>
                              <a:ln w="28575">
                                <a:solidFill>
                                  <a:schemeClr val="tx1"/>
                                </a:solidFill>
                                <a:prstDash val="solid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46" name="Полилиния 45"/>
                              <p:cNvSpPr/>
                              <p:nvPr/>
                            </p:nvSpPr>
                            <p:spPr>
                              <a:xfrm rot="565749">
                                <a:off x="6606977" y="2880372"/>
                                <a:ext cx="878543" cy="247876"/>
                              </a:xfrm>
                              <a:custGeom>
                                <a:avLst/>
                                <a:gdLst>
                                  <a:gd name="connsiteX0" fmla="*/ 0 w 819398"/>
                                  <a:gd name="connsiteY0" fmla="*/ 3098 h 276231"/>
                                  <a:gd name="connsiteX1" fmla="*/ 617517 w 819398"/>
                                  <a:gd name="connsiteY1" fmla="*/ 38724 h 276231"/>
                                  <a:gd name="connsiteX2" fmla="*/ 819398 w 819398"/>
                                  <a:gd name="connsiteY2" fmla="*/ 276231 h 276231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</a:cxnLst>
                                <a:rect l="l" t="t" r="r" b="b"/>
                                <a:pathLst>
                                  <a:path w="819398" h="276231">
                                    <a:moveTo>
                                      <a:pt x="0" y="3098"/>
                                    </a:moveTo>
                                    <a:cubicBezTo>
                                      <a:pt x="240475" y="-1850"/>
                                      <a:pt x="480951" y="-6798"/>
                                      <a:pt x="617517" y="38724"/>
                                    </a:cubicBezTo>
                                    <a:cubicBezTo>
                                      <a:pt x="754083" y="84246"/>
                                      <a:pt x="785751" y="240605"/>
                                      <a:pt x="819398" y="276231"/>
                                    </a:cubicBezTo>
                                  </a:path>
                                </a:pathLst>
                              </a:custGeom>
                              <a:noFill/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ru-RU"/>
                              </a:p>
                            </p:txBody>
                          </p:sp>
                          <p:sp>
                            <p:nvSpPr>
                              <p:cNvPr id="54" name="Полилиния 53"/>
                              <p:cNvSpPr/>
                              <p:nvPr/>
                            </p:nvSpPr>
                            <p:spPr>
                              <a:xfrm rot="565749" flipH="1" flipV="1">
                                <a:off x="7432065" y="3241328"/>
                                <a:ext cx="878543" cy="247876"/>
                              </a:xfrm>
                              <a:custGeom>
                                <a:avLst/>
                                <a:gdLst>
                                  <a:gd name="connsiteX0" fmla="*/ 0 w 819398"/>
                                  <a:gd name="connsiteY0" fmla="*/ 3098 h 276231"/>
                                  <a:gd name="connsiteX1" fmla="*/ 617517 w 819398"/>
                                  <a:gd name="connsiteY1" fmla="*/ 38724 h 276231"/>
                                  <a:gd name="connsiteX2" fmla="*/ 819398 w 819398"/>
                                  <a:gd name="connsiteY2" fmla="*/ 276231 h 276231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</a:cxnLst>
                                <a:rect l="l" t="t" r="r" b="b"/>
                                <a:pathLst>
                                  <a:path w="819398" h="276231">
                                    <a:moveTo>
                                      <a:pt x="0" y="3098"/>
                                    </a:moveTo>
                                    <a:cubicBezTo>
                                      <a:pt x="240475" y="-1850"/>
                                      <a:pt x="480951" y="-6798"/>
                                      <a:pt x="617517" y="38724"/>
                                    </a:cubicBezTo>
                                    <a:cubicBezTo>
                                      <a:pt x="754083" y="84246"/>
                                      <a:pt x="785751" y="240605"/>
                                      <a:pt x="819398" y="276231"/>
                                    </a:cubicBezTo>
                                  </a:path>
                                </a:pathLst>
                              </a:custGeom>
                              <a:noFill/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ru-RU"/>
                              </a:p>
                            </p:txBody>
                          </p:sp>
                        </p:grpSp>
                        <p:sp>
                          <p:nvSpPr>
                            <p:cNvPr id="48" name="TextBox 47"/>
                            <p:cNvSpPr txBox="1"/>
                            <p:nvPr/>
                          </p:nvSpPr>
                          <p:spPr>
                            <a:xfrm>
                              <a:off x="7403325" y="2733111"/>
                              <a:ext cx="271810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r>
                                <a:rPr lang="ru-RU" b="1" i="1" dirty="0">
                                  <a:latin typeface="+mj-lt"/>
                                  <a:ea typeface="Cambria Math" pitchFamily="18" charset="0"/>
                                  <a:cs typeface="Times New Roman" pitchFamily="18" charset="0"/>
                                </a:rPr>
                                <a:t>а</a:t>
                              </a:r>
                              <a:endParaRPr lang="ru-RU" i="1" dirty="0">
                                <a:latin typeface="+mj-lt"/>
                              </a:endParaRPr>
                            </a:p>
                          </p:txBody>
                        </p:sp>
                        <p:sp>
                          <p:nvSpPr>
                            <p:cNvPr id="55" name="TextBox 54"/>
                            <p:cNvSpPr txBox="1"/>
                            <p:nvPr/>
                          </p:nvSpPr>
                          <p:spPr>
                            <a:xfrm rot="16200000">
                              <a:off x="6983235" y="2968362"/>
                              <a:ext cx="643257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r>
                                <a:rPr lang="ru-RU" sz="1600" b="1" dirty="0" smtClean="0">
                                  <a:latin typeface="+mj-lt"/>
                                  <a:ea typeface="Cambria Math" pitchFamily="18" charset="0"/>
                                  <a:cs typeface="Times New Roman" pitchFamily="18" charset="0"/>
                                </a:rPr>
                                <a:t>х = </a:t>
                              </a:r>
                              <a:r>
                                <a:rPr lang="ru-RU" b="1" i="1" dirty="0" smtClean="0">
                                  <a:latin typeface="+mj-lt"/>
                                  <a:ea typeface="Cambria Math" pitchFamily="18" charset="0"/>
                                  <a:cs typeface="Times New Roman" pitchFamily="18" charset="0"/>
                                </a:rPr>
                                <a:t>а</a:t>
                              </a:r>
                              <a:endParaRPr lang="ru-RU" i="1" dirty="0">
                                <a:latin typeface="+mj-lt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56" name="TextBox 55"/>
                          <p:cNvSpPr txBox="1"/>
                          <p:nvPr/>
                        </p:nvSpPr>
                        <p:spPr>
                          <a:xfrm>
                            <a:off x="7311161" y="2927816"/>
                            <a:ext cx="271810" cy="30777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ru-RU" sz="1400" b="1" i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  <a:cs typeface="Times New Roman" pitchFamily="18" charset="0"/>
                              </a:rPr>
                              <a:t>●</a:t>
                            </a:r>
                            <a:endParaRPr lang="ru-RU" sz="1400" i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+mj-lt"/>
                            </a:endParaRPr>
                          </a:p>
                        </p:txBody>
                      </p:sp>
                    </p:grpSp>
                  </p:grpSp>
                  <p:cxnSp>
                    <p:nvCxnSpPr>
                      <p:cNvPr id="43" name="Прямая со стрелкой 42"/>
                      <p:cNvCxnSpPr/>
                      <p:nvPr/>
                    </p:nvCxnSpPr>
                    <p:spPr>
                      <a:xfrm>
                        <a:off x="6679428" y="4846135"/>
                        <a:ext cx="1800200" cy="0"/>
                      </a:xfrm>
                      <a:prstGeom prst="straightConnector1">
                        <a:avLst/>
                      </a:prstGeom>
                      <a:ln w="28575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Прямая соединительная линия 43"/>
                      <p:cNvCxnSpPr/>
                      <p:nvPr/>
                    </p:nvCxnSpPr>
                    <p:spPr>
                      <a:xfrm>
                        <a:off x="7551388" y="4192291"/>
                        <a:ext cx="0" cy="758958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  <a:prstDash val="sys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9" name="TextBox 58"/>
                      <p:cNvSpPr txBox="1"/>
                      <p:nvPr/>
                    </p:nvSpPr>
                    <p:spPr>
                      <a:xfrm>
                        <a:off x="6331928" y="3591181"/>
                        <a:ext cx="2520280" cy="58477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ru-RU" sz="1600" b="1" dirty="0" smtClean="0">
                            <a:latin typeface="+mj-lt"/>
                          </a:rPr>
                          <a:t>В точке х = а нельзя провести касательную</a:t>
                        </a:r>
                        <a:endParaRPr lang="ru-RU" sz="1600" b="1" i="1" dirty="0">
                          <a:latin typeface="+mj-lt"/>
                        </a:endParaRPr>
                      </a:p>
                    </p:txBody>
                  </p:sp>
                  <p:cxnSp>
                    <p:nvCxnSpPr>
                      <p:cNvPr id="62" name="Прямая соединительная линия 61"/>
                      <p:cNvCxnSpPr/>
                      <p:nvPr/>
                    </p:nvCxnSpPr>
                    <p:spPr>
                      <a:xfrm>
                        <a:off x="6788739" y="4192291"/>
                        <a:ext cx="762649" cy="653844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Прямая соединительная линия 63"/>
                      <p:cNvCxnSpPr/>
                      <p:nvPr/>
                    </p:nvCxnSpPr>
                    <p:spPr>
                      <a:xfrm flipH="1">
                        <a:off x="7538481" y="4182546"/>
                        <a:ext cx="762649" cy="653844"/>
                      </a:xfrm>
                      <a:prstGeom prst="line">
                        <a:avLst/>
                      </a:prstGeom>
                      <a:ln w="38100"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6" name="TextBox 65"/>
                      <p:cNvSpPr txBox="1"/>
                      <p:nvPr/>
                    </p:nvSpPr>
                    <p:spPr>
                      <a:xfrm>
                        <a:off x="7412048" y="4788819"/>
                        <a:ext cx="36004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b="1" i="1" dirty="0" smtClean="0">
                            <a:latin typeface="+mj-lt"/>
                          </a:rPr>
                          <a:t>а</a:t>
                        </a:r>
                        <a:endParaRPr lang="ru-RU" b="1" i="1" dirty="0">
                          <a:latin typeface="+mj-lt"/>
                        </a:endParaRPr>
                      </a:p>
                    </p:txBody>
                  </p:sp>
                </p:grpSp>
                <p:cxnSp>
                  <p:nvCxnSpPr>
                    <p:cNvPr id="35" name="Прямая соединительная линия 34"/>
                    <p:cNvCxnSpPr/>
                    <p:nvPr/>
                  </p:nvCxnSpPr>
                  <p:spPr>
                    <a:xfrm>
                      <a:off x="6142714" y="3598186"/>
                      <a:ext cx="2821774" cy="95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Прямая соединительная линия 35"/>
                    <p:cNvCxnSpPr/>
                    <p:nvPr/>
                  </p:nvCxnSpPr>
                  <p:spPr>
                    <a:xfrm>
                      <a:off x="6168641" y="5157192"/>
                      <a:ext cx="2821774" cy="95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Прямая со стрелкой 44"/>
                  <p:cNvCxnSpPr/>
                  <p:nvPr/>
                </p:nvCxnSpPr>
                <p:spPr>
                  <a:xfrm>
                    <a:off x="6666797" y="6496207"/>
                    <a:ext cx="1800200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7476672" y="6173881"/>
                    <a:ext cx="36004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b="1" i="1" dirty="0" smtClean="0">
                        <a:latin typeface="+mj-lt"/>
                      </a:rPr>
                      <a:t>а</a:t>
                    </a:r>
                    <a:endParaRPr lang="ru-RU" b="1" i="1" dirty="0">
                      <a:latin typeface="+mj-lt"/>
                    </a:endParaRPr>
                  </a:p>
                </p:txBody>
              </p:sp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6331928" y="5157192"/>
                    <a:ext cx="252028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600" b="1" dirty="0" smtClean="0">
                        <a:latin typeface="+mj-lt"/>
                      </a:rPr>
                      <a:t>В точке х = а функция не определена</a:t>
                    </a:r>
                    <a:endParaRPr lang="ru-RU" sz="1600" b="1" i="1" dirty="0">
                      <a:latin typeface="+mj-lt"/>
                    </a:endParaRPr>
                  </a:p>
                </p:txBody>
              </p:sp>
              <p:cxnSp>
                <p:nvCxnSpPr>
                  <p:cNvPr id="68" name="Прямая соединительная линия 67"/>
                  <p:cNvCxnSpPr/>
                  <p:nvPr/>
                </p:nvCxnSpPr>
                <p:spPr>
                  <a:xfrm>
                    <a:off x="7499798" y="5741967"/>
                    <a:ext cx="10557" cy="86382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3" name="Полилиния 72"/>
                  <p:cNvSpPr/>
                  <p:nvPr/>
                </p:nvSpPr>
                <p:spPr>
                  <a:xfrm rot="21395799">
                    <a:off x="6671262" y="5783283"/>
                    <a:ext cx="736271" cy="623379"/>
                  </a:xfrm>
                  <a:custGeom>
                    <a:avLst/>
                    <a:gdLst>
                      <a:gd name="connsiteX0" fmla="*/ 0 w 736271"/>
                      <a:gd name="connsiteY0" fmla="*/ 617517 h 623379"/>
                      <a:gd name="connsiteX1" fmla="*/ 522515 w 736271"/>
                      <a:gd name="connsiteY1" fmla="*/ 534390 h 623379"/>
                      <a:gd name="connsiteX2" fmla="*/ 736271 w 736271"/>
                      <a:gd name="connsiteY2" fmla="*/ 0 h 62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6271" h="623379">
                        <a:moveTo>
                          <a:pt x="0" y="617517"/>
                        </a:moveTo>
                        <a:cubicBezTo>
                          <a:pt x="199901" y="627413"/>
                          <a:pt x="399803" y="637310"/>
                          <a:pt x="522515" y="534390"/>
                        </a:cubicBezTo>
                        <a:cubicBezTo>
                          <a:pt x="645227" y="431470"/>
                          <a:pt x="690749" y="215735"/>
                          <a:pt x="736271" y="0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4" name="Полилиния 73"/>
                  <p:cNvSpPr/>
                  <p:nvPr/>
                </p:nvSpPr>
                <p:spPr>
                  <a:xfrm rot="204201" flipH="1">
                    <a:off x="7593271" y="5785731"/>
                    <a:ext cx="736271" cy="623379"/>
                  </a:xfrm>
                  <a:custGeom>
                    <a:avLst/>
                    <a:gdLst>
                      <a:gd name="connsiteX0" fmla="*/ 0 w 736271"/>
                      <a:gd name="connsiteY0" fmla="*/ 617517 h 623379"/>
                      <a:gd name="connsiteX1" fmla="*/ 522515 w 736271"/>
                      <a:gd name="connsiteY1" fmla="*/ 534390 h 623379"/>
                      <a:gd name="connsiteX2" fmla="*/ 736271 w 736271"/>
                      <a:gd name="connsiteY2" fmla="*/ 0 h 62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6271" h="623379">
                        <a:moveTo>
                          <a:pt x="0" y="617517"/>
                        </a:moveTo>
                        <a:cubicBezTo>
                          <a:pt x="199901" y="627413"/>
                          <a:pt x="399803" y="637310"/>
                          <a:pt x="522515" y="534390"/>
                        </a:cubicBezTo>
                        <a:cubicBezTo>
                          <a:pt x="645227" y="431470"/>
                          <a:pt x="690749" y="215735"/>
                          <a:pt x="736271" y="0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7365689" y="6288374"/>
                    <a:ext cx="289331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600" b="1" i="1" dirty="0" smtClean="0">
                        <a:latin typeface="Century Gothic"/>
                      </a:rPr>
                      <a:t>●</a:t>
                    </a:r>
                    <a:endParaRPr lang="ru-RU" sz="1600" b="1" i="1" dirty="0">
                      <a:latin typeface="+mj-lt"/>
                    </a:endParaRPr>
                  </a:p>
                </p:txBody>
              </p:sp>
            </p:grpSp>
          </p:grpSp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331804" y="3110044"/>
                <a:ext cx="2434464" cy="394798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3687928" y="1705476"/>
              <a:ext cx="2396239" cy="219484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5634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/>
          <p:cNvSpPr/>
          <p:nvPr/>
        </p:nvSpPr>
        <p:spPr>
          <a:xfrm>
            <a:off x="128466" y="1632696"/>
            <a:ext cx="3092339" cy="5036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Таблица 8. Исследование функции с помощью производной</a:t>
            </a:r>
            <a:endParaRPr lang="ru-RU" sz="3200" b="1" dirty="0"/>
          </a:p>
        </p:txBody>
      </p:sp>
      <p:grpSp>
        <p:nvGrpSpPr>
          <p:cNvPr id="72" name="Группа 71"/>
          <p:cNvGrpSpPr/>
          <p:nvPr/>
        </p:nvGrpSpPr>
        <p:grpSpPr>
          <a:xfrm>
            <a:off x="179512" y="1636463"/>
            <a:ext cx="3042338" cy="2520674"/>
            <a:chOff x="2779901" y="1865499"/>
            <a:chExt cx="3042338" cy="2520674"/>
          </a:xfrm>
        </p:grpSpPr>
        <p:sp>
          <p:nvSpPr>
            <p:cNvPr id="37" name="TextBox 36"/>
            <p:cNvSpPr txBox="1"/>
            <p:nvPr/>
          </p:nvSpPr>
          <p:spPr>
            <a:xfrm>
              <a:off x="4657657" y="3176835"/>
              <a:ext cx="3039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entury Gothic"/>
                </a:rPr>
                <a:t>●</a:t>
              </a:r>
              <a:endParaRPr lang="ru-RU" b="1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627957" y="1865499"/>
              <a:ext cx="3039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entury Gothic"/>
                </a:rPr>
                <a:t>●</a:t>
              </a:r>
              <a:endParaRPr lang="ru-RU" b="1" dirty="0">
                <a:solidFill>
                  <a:srgbClr val="002060"/>
                </a:solidFill>
                <a:latin typeface="+mj-lt"/>
              </a:endParaRPr>
            </a:p>
          </p:txBody>
        </p:sp>
        <p:grpSp>
          <p:nvGrpSpPr>
            <p:cNvPr id="71" name="Группа 70"/>
            <p:cNvGrpSpPr/>
            <p:nvPr/>
          </p:nvGrpSpPr>
          <p:grpSpPr>
            <a:xfrm>
              <a:off x="2779901" y="1865499"/>
              <a:ext cx="3042338" cy="2520674"/>
              <a:chOff x="2769675" y="1844824"/>
              <a:chExt cx="3042338" cy="2520674"/>
            </a:xfrm>
          </p:grpSpPr>
          <p:grpSp>
            <p:nvGrpSpPr>
              <p:cNvPr id="70" name="Группа 69"/>
              <p:cNvGrpSpPr/>
              <p:nvPr/>
            </p:nvGrpSpPr>
            <p:grpSpPr>
              <a:xfrm>
                <a:off x="2769675" y="1844824"/>
                <a:ext cx="3042338" cy="2520674"/>
                <a:chOff x="2769675" y="1844824"/>
                <a:chExt cx="3042338" cy="2520674"/>
              </a:xfrm>
            </p:grpSpPr>
            <p:cxnSp>
              <p:nvCxnSpPr>
                <p:cNvPr id="4" name="Прямая со стрелкой 3"/>
                <p:cNvCxnSpPr/>
                <p:nvPr/>
              </p:nvCxnSpPr>
              <p:spPr>
                <a:xfrm>
                  <a:off x="2969454" y="2995645"/>
                  <a:ext cx="2826682" cy="130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/>
                <p:cNvCxnSpPr>
                  <a:stCxn id="38" idx="0"/>
                </p:cNvCxnSpPr>
                <p:nvPr/>
              </p:nvCxnSpPr>
              <p:spPr>
                <a:xfrm>
                  <a:off x="3769686" y="1844824"/>
                  <a:ext cx="1903" cy="224417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flipH="1">
                  <a:off x="4788023" y="1865499"/>
                  <a:ext cx="21618" cy="222349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Полилиния 23"/>
                <p:cNvSpPr/>
                <p:nvPr/>
              </p:nvSpPr>
              <p:spPr>
                <a:xfrm>
                  <a:off x="3075709" y="2050165"/>
                  <a:ext cx="2584350" cy="1312204"/>
                </a:xfrm>
                <a:custGeom>
                  <a:avLst/>
                  <a:gdLst>
                    <a:gd name="connsiteX0" fmla="*/ 0 w 2624447"/>
                    <a:gd name="connsiteY0" fmla="*/ 443653 h 1312204"/>
                    <a:gd name="connsiteX1" fmla="*/ 807522 w 2624447"/>
                    <a:gd name="connsiteY1" fmla="*/ 39892 h 1312204"/>
                    <a:gd name="connsiteX2" fmla="*/ 1710047 w 2624447"/>
                    <a:gd name="connsiteY2" fmla="*/ 1310552 h 1312204"/>
                    <a:gd name="connsiteX3" fmla="*/ 2624447 w 2624447"/>
                    <a:gd name="connsiteY3" fmla="*/ 253648 h 1312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24447" h="1312204">
                      <a:moveTo>
                        <a:pt x="0" y="443653"/>
                      </a:moveTo>
                      <a:cubicBezTo>
                        <a:pt x="261257" y="169531"/>
                        <a:pt x="522514" y="-104591"/>
                        <a:pt x="807522" y="39892"/>
                      </a:cubicBezTo>
                      <a:cubicBezTo>
                        <a:pt x="1092530" y="184375"/>
                        <a:pt x="1407226" y="1274926"/>
                        <a:pt x="1710047" y="1310552"/>
                      </a:cubicBezTo>
                      <a:cubicBezTo>
                        <a:pt x="2012868" y="1346178"/>
                        <a:pt x="2318657" y="799913"/>
                        <a:pt x="2624447" y="253648"/>
                      </a:cubicBezTo>
                    </a:path>
                  </a:pathLst>
                </a:custGeom>
                <a:noFill/>
                <a:ln w="381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6" name="Прямая со стрелкой 25"/>
                <p:cNvCxnSpPr/>
                <p:nvPr/>
              </p:nvCxnSpPr>
              <p:spPr>
                <a:xfrm flipV="1">
                  <a:off x="3075709" y="2132856"/>
                  <a:ext cx="632195" cy="504056"/>
                </a:xfrm>
                <a:prstGeom prst="straightConnector1">
                  <a:avLst/>
                </a:prstGeom>
                <a:ln w="28575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 стрелкой 26"/>
                <p:cNvCxnSpPr/>
                <p:nvPr/>
              </p:nvCxnSpPr>
              <p:spPr>
                <a:xfrm flipV="1">
                  <a:off x="4842864" y="2186058"/>
                  <a:ext cx="809256" cy="1138630"/>
                </a:xfrm>
                <a:prstGeom prst="straightConnector1">
                  <a:avLst/>
                </a:prstGeom>
                <a:ln w="28575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 стрелкой 28"/>
                <p:cNvCxnSpPr/>
                <p:nvPr/>
              </p:nvCxnSpPr>
              <p:spPr>
                <a:xfrm>
                  <a:off x="3851920" y="2186058"/>
                  <a:ext cx="692660" cy="1176311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TextBox 32"/>
                <p:cNvSpPr txBox="1"/>
                <p:nvPr/>
              </p:nvSpPr>
              <p:spPr>
                <a:xfrm>
                  <a:off x="5492227" y="2636912"/>
                  <a:ext cx="3039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+mj-lt"/>
                    </a:rPr>
                    <a:t>Х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5508104" y="3362369"/>
                  <a:ext cx="3039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+mj-lt"/>
                    </a:rPr>
                    <a:t>Х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4022600" y="2035036"/>
                  <a:ext cx="83603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+mj-lt"/>
                    </a:rPr>
                    <a:t>у = </a:t>
                  </a:r>
                  <a:r>
                    <a:rPr lang="en-US" b="1" dirty="0" smtClean="0">
                      <a:latin typeface="+mj-lt"/>
                    </a:rPr>
                    <a:t>f(x)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3627955" y="3524250"/>
                  <a:ext cx="3039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Century Gothic"/>
                    </a:rPr>
                    <a:t>●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4636069" y="3510300"/>
                  <a:ext cx="32663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Century Gothic"/>
                    </a:rPr>
                    <a:t>●</a:t>
                  </a:r>
                  <a:endParaRPr lang="ru-RU" b="1" dirty="0">
                    <a:latin typeface="+mj-lt"/>
                  </a:endParaRPr>
                </a:p>
              </p:txBody>
            </p:sp>
            <p:cxnSp>
              <p:nvCxnSpPr>
                <p:cNvPr id="40" name="Прямая со стрелкой 39"/>
                <p:cNvCxnSpPr/>
                <p:nvPr/>
              </p:nvCxnSpPr>
              <p:spPr>
                <a:xfrm flipV="1">
                  <a:off x="3135477" y="3976050"/>
                  <a:ext cx="492478" cy="167979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 стрелкой 43"/>
                <p:cNvCxnSpPr/>
                <p:nvPr/>
              </p:nvCxnSpPr>
              <p:spPr>
                <a:xfrm flipV="1">
                  <a:off x="5035313" y="3898977"/>
                  <a:ext cx="603907" cy="17405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Прямая со стрелкой 44"/>
                <p:cNvCxnSpPr/>
                <p:nvPr/>
              </p:nvCxnSpPr>
              <p:spPr>
                <a:xfrm>
                  <a:off x="4029700" y="3895021"/>
                  <a:ext cx="482574" cy="173296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TextBox 48"/>
                <p:cNvSpPr txBox="1"/>
                <p:nvPr/>
              </p:nvSpPr>
              <p:spPr>
                <a:xfrm>
                  <a:off x="4723954" y="2626313"/>
                  <a:ext cx="4320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2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455275" y="2649085"/>
                  <a:ext cx="4320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1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4611137" y="3689385"/>
                  <a:ext cx="4320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x</a:t>
                  </a:r>
                  <a:r>
                    <a:rPr lang="ru-RU" b="1" baseline="-25000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2</a:t>
                  </a:r>
                  <a:endParaRPr lang="ru-RU" b="1" dirty="0">
                    <a:latin typeface="+mj-lt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3516625" y="3986005"/>
                  <a:ext cx="6816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max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4544580" y="3996166"/>
                  <a:ext cx="67058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Cambria Math" pitchFamily="18" charset="0"/>
                      <a:ea typeface="Cambria Math" pitchFamily="18" charset="0"/>
                    </a:rPr>
                    <a:t>min</a:t>
                  </a:r>
                  <a:endParaRPr lang="ru-RU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2769675" y="3648160"/>
                  <a:ext cx="6120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Cambria Math" pitchFamily="18" charset="0"/>
                      <a:ea typeface="Cambria Math" pitchFamily="18" charset="0"/>
                    </a:rPr>
                    <a:t>f(x)</a:t>
                  </a:r>
                  <a:endParaRPr lang="ru-RU" sz="20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2793439" y="3319555"/>
                  <a:ext cx="68407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Cambria Math" pitchFamily="18" charset="0"/>
                      <a:ea typeface="Cambria Math" pitchFamily="18" charset="0"/>
                    </a:rPr>
                    <a:t>f</a:t>
                  </a:r>
                  <a:r>
                    <a:rPr lang="el-GR" sz="2000" b="1" dirty="0" smtClean="0">
                      <a:latin typeface="Cambria Math" pitchFamily="18" charset="0"/>
                      <a:ea typeface="Cambria Math" pitchFamily="18" charset="0"/>
                      <a:cs typeface="Times New Roman" pitchFamily="18" charset="0"/>
                    </a:rPr>
                    <a:t>΄</a:t>
                  </a:r>
                  <a:r>
                    <a:rPr lang="en-US" sz="2000" b="1" dirty="0" smtClean="0">
                      <a:latin typeface="Cambria Math" pitchFamily="18" charset="0"/>
                      <a:ea typeface="Cambria Math" pitchFamily="18" charset="0"/>
                    </a:rPr>
                    <a:t>(x)</a:t>
                  </a:r>
                  <a:endParaRPr lang="ru-RU" sz="2000" b="1" dirty="0">
                    <a:latin typeface="Cambria Math" pitchFamily="18" charset="0"/>
                    <a:ea typeface="Cambria Math" pitchFamily="18" charset="0"/>
                  </a:endParaRPr>
                </a:p>
              </p:txBody>
            </p:sp>
            <p:sp>
              <p:nvSpPr>
                <p:cNvPr id="62" name="TextBox 61"/>
                <p:cNvSpPr txBox="1"/>
                <p:nvPr/>
              </p:nvSpPr>
              <p:spPr>
                <a:xfrm>
                  <a:off x="5043185" y="3362369"/>
                  <a:ext cx="38378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Arial Black" pitchFamily="34" charset="0"/>
                    </a:rPr>
                    <a:t>+</a:t>
                  </a:r>
                  <a:endParaRPr lang="ru-RU" sz="2000" b="1" dirty="0">
                    <a:latin typeface="Arial Black" pitchFamily="34" charset="0"/>
                  </a:endParaRP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3301457" y="3362369"/>
                  <a:ext cx="38378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Arial Black" pitchFamily="34" charset="0"/>
                    </a:rPr>
                    <a:t>+</a:t>
                  </a:r>
                  <a:endParaRPr lang="ru-RU" sz="2000" b="1" dirty="0">
                    <a:latin typeface="Arial Black" pitchFamily="34" charset="0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4072905" y="3362369"/>
                  <a:ext cx="38378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Arial Black" pitchFamily="34" charset="0"/>
                    </a:rPr>
                    <a:t>−</a:t>
                  </a:r>
                  <a:endParaRPr lang="ru-RU" sz="2000" b="1" dirty="0">
                    <a:latin typeface="Arial Black" pitchFamily="34" charset="0"/>
                  </a:endParaRPr>
                </a:p>
              </p:txBody>
            </p:sp>
          </p:grpSp>
          <p:cxnSp>
            <p:nvCxnSpPr>
              <p:cNvPr id="7" name="Прямая со стрелкой 6"/>
              <p:cNvCxnSpPr/>
              <p:nvPr/>
            </p:nvCxnSpPr>
            <p:spPr>
              <a:xfrm>
                <a:off x="2969454" y="3708916"/>
                <a:ext cx="2842559" cy="1074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3590552" y="3674775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Cambria Math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ru-RU" b="1" baseline="-25000" dirty="0" smtClean="0">
                    <a:latin typeface="Cambria Math" pitchFamily="18" charset="0"/>
                    <a:ea typeface="Cambria Math" pitchFamily="18" charset="0"/>
                    <a:cs typeface="Times New Roman" pitchFamily="18" charset="0"/>
                  </a:rPr>
                  <a:t>1</a:t>
                </a:r>
                <a:endParaRPr lang="ru-RU" b="1" dirty="0">
                  <a:latin typeface="+mj-lt"/>
                </a:endParaRPr>
              </a:p>
            </p:txBody>
          </p:sp>
        </p:grpSp>
      </p:grpSp>
      <p:graphicFrame>
        <p:nvGraphicFramePr>
          <p:cNvPr id="73" name="Таблица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061149"/>
              </p:ext>
            </p:extLst>
          </p:nvPr>
        </p:nvGraphicFramePr>
        <p:xfrm>
          <a:off x="393990" y="4356101"/>
          <a:ext cx="2561290" cy="2201001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1280645"/>
                <a:gridCol w="1280645"/>
              </a:tblGrid>
              <a:tr h="69549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mbria Math" pitchFamily="18" charset="0"/>
                          <a:ea typeface="Cambria Math" pitchFamily="18" charset="0"/>
                          <a:cs typeface="Times New Roman" pitchFamily="18" charset="0"/>
                        </a:rPr>
                        <a:t>Монотонность</a:t>
                      </a:r>
                      <a:r>
                        <a:rPr lang="ru-RU" sz="2000" baseline="0" dirty="0" smtClean="0">
                          <a:latin typeface="Cambria Math" pitchFamily="18" charset="0"/>
                          <a:ea typeface="Cambria Math" pitchFamily="18" charset="0"/>
                          <a:cs typeface="Times New Roman" pitchFamily="18" charset="0"/>
                        </a:rPr>
                        <a:t> функции</a:t>
                      </a:r>
                      <a:endParaRPr lang="ru-RU" sz="2000" b="1" dirty="0"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eaLnBrk="1" latinLnBrk="0" hangingPunct="1"/>
                      <a:endParaRPr lang="ru-RU" sz="2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3107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f(x) 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lang="en-US" sz="20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</a:t>
                      </a:r>
                      <a:r>
                        <a:rPr lang="el-GR" sz="20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΄</a:t>
                      </a:r>
                      <a:r>
                        <a:rPr lang="en-US" sz="20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(x)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7907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lang="en-US" sz="18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f(x) </a:t>
                      </a:r>
                      <a:r>
                        <a:rPr lang="ru-RU" sz="18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↗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18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fʹ(x) &gt; 0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lang="en-US" sz="18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f(x) </a:t>
                      </a:r>
                      <a:r>
                        <a:rPr lang="ru-RU" sz="18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↘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18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fʹ(x) &lt; 0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algn="ctr" rtl="0" eaLnBrk="1" latinLnBrk="0" hangingPunct="1"/>
                      <a:r>
                        <a:rPr lang="en-US" sz="1800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f(x) - const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1800" b="1" kern="1200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fʹ(x) = 0</a:t>
                      </a:r>
                      <a:endParaRPr lang="ru-RU" b="1" dirty="0">
                        <a:effectLst/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67" name="Группа 166"/>
          <p:cNvGrpSpPr/>
          <p:nvPr/>
        </p:nvGrpSpPr>
        <p:grpSpPr>
          <a:xfrm>
            <a:off x="3443401" y="1611430"/>
            <a:ext cx="5461934" cy="2698036"/>
            <a:chOff x="3527090" y="1595060"/>
            <a:chExt cx="5461934" cy="2698036"/>
          </a:xfrm>
        </p:grpSpPr>
        <p:grpSp>
          <p:nvGrpSpPr>
            <p:cNvPr id="146" name="Группа 145"/>
            <p:cNvGrpSpPr/>
            <p:nvPr/>
          </p:nvGrpSpPr>
          <p:grpSpPr>
            <a:xfrm>
              <a:off x="3527090" y="1595060"/>
              <a:ext cx="5461934" cy="2698036"/>
              <a:chOff x="3527090" y="1595060"/>
              <a:chExt cx="5461934" cy="2698036"/>
            </a:xfrm>
          </p:grpSpPr>
          <p:grpSp>
            <p:nvGrpSpPr>
              <p:cNvPr id="130" name="Группа 129"/>
              <p:cNvGrpSpPr/>
              <p:nvPr/>
            </p:nvGrpSpPr>
            <p:grpSpPr>
              <a:xfrm>
                <a:off x="3527090" y="1595060"/>
                <a:ext cx="5461934" cy="2698036"/>
                <a:chOff x="3493101" y="1595060"/>
                <a:chExt cx="5461934" cy="2698036"/>
              </a:xfrm>
            </p:grpSpPr>
            <p:grpSp>
              <p:nvGrpSpPr>
                <p:cNvPr id="126" name="Группа 125"/>
                <p:cNvGrpSpPr/>
                <p:nvPr/>
              </p:nvGrpSpPr>
              <p:grpSpPr>
                <a:xfrm>
                  <a:off x="3493101" y="1595060"/>
                  <a:ext cx="3414111" cy="2698036"/>
                  <a:chOff x="3882548" y="2400959"/>
                  <a:chExt cx="3586701" cy="2386440"/>
                </a:xfrm>
              </p:grpSpPr>
              <p:grpSp>
                <p:nvGrpSpPr>
                  <p:cNvPr id="124" name="Группа 123"/>
                  <p:cNvGrpSpPr/>
                  <p:nvPr/>
                </p:nvGrpSpPr>
                <p:grpSpPr>
                  <a:xfrm>
                    <a:off x="3882548" y="2858433"/>
                    <a:ext cx="3586701" cy="1928966"/>
                    <a:chOff x="3629819" y="1934692"/>
                    <a:chExt cx="3586701" cy="1928966"/>
                  </a:xfrm>
                </p:grpSpPr>
                <p:grpSp>
                  <p:nvGrpSpPr>
                    <p:cNvPr id="120" name="Группа 119"/>
                    <p:cNvGrpSpPr/>
                    <p:nvPr/>
                  </p:nvGrpSpPr>
                  <p:grpSpPr>
                    <a:xfrm>
                      <a:off x="3629819" y="1934692"/>
                      <a:ext cx="3586701" cy="978078"/>
                      <a:chOff x="3635637" y="1907502"/>
                      <a:chExt cx="3586701" cy="978078"/>
                    </a:xfrm>
                  </p:grpSpPr>
                  <p:grpSp>
                    <p:nvGrpSpPr>
                      <p:cNvPr id="119" name="Группа 118"/>
                      <p:cNvGrpSpPr/>
                      <p:nvPr/>
                    </p:nvGrpSpPr>
                    <p:grpSpPr>
                      <a:xfrm>
                        <a:off x="3635637" y="1907502"/>
                        <a:ext cx="3586701" cy="978078"/>
                        <a:chOff x="3635637" y="1907502"/>
                        <a:chExt cx="3586701" cy="978078"/>
                      </a:xfrm>
                    </p:grpSpPr>
                    <p:sp>
                      <p:nvSpPr>
                        <p:cNvPr id="115" name="Прямоугольник 114"/>
                        <p:cNvSpPr/>
                        <p:nvPr/>
                      </p:nvSpPr>
                      <p:spPr>
                        <a:xfrm>
                          <a:off x="3635637" y="1907502"/>
                          <a:ext cx="3548362" cy="978078"/>
                        </a:xfrm>
                        <a:prstGeom prst="rect">
                          <a:avLst/>
                        </a:prstGeom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mc:AlternateContent xmlns:mc="http://schemas.openxmlformats.org/markup-compatibility/2006" xmlns:a14="http://schemas.microsoft.com/office/drawing/2010/main">
                      <mc:Choice Requires="a14">
                        <p:sp>
                          <p:nvSpPr>
                            <p:cNvPr id="118" name="Прямоугольник 117"/>
                            <p:cNvSpPr/>
                            <p:nvPr/>
                          </p:nvSpPr>
                          <p:spPr>
                            <a:xfrm>
                              <a:off x="5874771" y="2210578"/>
                              <a:ext cx="1347567" cy="326678"/>
                            </a:xfrm>
                            <a:prstGeom prst="rect">
                              <a:avLst/>
                            </a:prstGeom>
                          </p:spPr>
                          <p:txBody>
                            <a:bodyPr wrap="none">
                              <a:spAutoFit/>
                            </a:bodyPr>
                            <a:lstStyle/>
                            <a:p>
                              <a14:m>
                                <m:oMath xmlns:m="http://schemas.openxmlformats.org/officeDocument/2006/math">
                                  <m:r>
                                    <a:rPr lang="en-US" b="1">
                                      <a:latin typeface="Cambria Math"/>
                                    </a:rPr>
                                    <m:t>⟹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 </m:t>
                                  </m:r>
                                </m:oMath>
                              </a14:m>
                              <a:r>
                                <a:rPr lang="en-US" b="1" dirty="0">
                                  <a:latin typeface="Times New Roman" pitchFamily="18" charset="0"/>
                                  <a:cs typeface="Times New Roman" pitchFamily="18" charset="0"/>
                                </a:rPr>
                                <a:t>fʹ(x</a:t>
                              </a:r>
                              <a:r>
                                <a:rPr lang="en-US" b="1" dirty="0" smtClean="0">
                                  <a:latin typeface="Times New Roman" pitchFamily="18" charset="0"/>
                                  <a:cs typeface="Times New Roman" pitchFamily="18" charset="0"/>
                                </a:rPr>
                                <a:t>)</a:t>
                              </a:r>
                              <a:r>
                                <a:rPr lang="ru-RU" b="1" dirty="0" smtClean="0">
                                  <a:latin typeface="Times New Roman" pitchFamily="18" charset="0"/>
                                  <a:cs typeface="Times New Roman" pitchFamily="18" charset="0"/>
                                </a:rPr>
                                <a:t> </a:t>
                              </a:r>
                              <a:r>
                                <a:rPr lang="en-US" b="1" dirty="0" smtClean="0">
                                  <a:latin typeface="Times New Roman" pitchFamily="18" charset="0"/>
                                  <a:cs typeface="Times New Roman" pitchFamily="18" charset="0"/>
                                </a:rPr>
                                <a:t>= </a:t>
                              </a:r>
                              <a:r>
                                <a:rPr lang="en-US" b="1" dirty="0">
                                  <a:latin typeface="Times New Roman" pitchFamily="18" charset="0"/>
                                  <a:cs typeface="Times New Roman" pitchFamily="18" charset="0"/>
                                </a:rPr>
                                <a:t>0</a:t>
                              </a:r>
                              <a:endParaRPr lang="ru-RU" dirty="0">
                                <a:effectLst/>
                                <a:latin typeface="Times New Roman" pitchFamily="18" charset="0"/>
                                <a:cs typeface="Times New Roman" pitchFamily="18" charset="0"/>
                              </a:endParaRPr>
                            </a:p>
                          </p:txBody>
                        </p:sp>
                      </mc:Choice>
                      <mc:Fallback xmlns="">
                        <p:sp>
                          <p:nvSpPr>
                            <p:cNvPr id="118" name="Прямоугольник 117"/>
                            <p:cNvSpPr>
                              <a:spLocks noRot="1" noChangeAspect="1" noMove="1" noResize="1" noEditPoints="1" noAdjustHandles="1" noChangeArrowheads="1" noChangeShapeType="1" noTextEdit="1"/>
                            </p:cNvSpPr>
                            <p:nvPr/>
                          </p:nvSpPr>
                          <p:spPr>
                            <a:xfrm>
                              <a:off x="5874771" y="2210578"/>
                              <a:ext cx="1347567" cy="326678"/>
                            </a:xfrm>
                            <a:prstGeom prst="rect">
                              <a:avLst/>
                            </a:prstGeom>
                            <a:blipFill rotWithShape="1">
                              <a:blip r:embed="rId2"/>
                              <a:stretch>
                                <a:fillRect t="-8197" r="-3318" b="-24590"/>
                              </a:stretch>
                            </a:blipFill>
                          </p:spPr>
                          <p:txBody>
                            <a:bodyPr/>
                            <a:lstStyle/>
                            <a:p>
                              <a:r>
                                <a:rPr lang="ru-RU">
                                  <a:noFill/>
                                </a:rPr>
                                <a:t> </a:t>
                              </a:r>
                            </a:p>
                          </p:txBody>
                        </p:sp>
                      </mc:Fallback>
                    </mc:AlternateContent>
                  </p:grpSp>
                  <p:grpSp>
                    <p:nvGrpSpPr>
                      <p:cNvPr id="95" name="Группа 94"/>
                      <p:cNvGrpSpPr/>
                      <p:nvPr/>
                    </p:nvGrpSpPr>
                    <p:grpSpPr>
                      <a:xfrm>
                        <a:off x="3785868" y="2025912"/>
                        <a:ext cx="2227079" cy="780628"/>
                        <a:chOff x="3783100" y="2116123"/>
                        <a:chExt cx="2229101" cy="780628"/>
                      </a:xfrm>
                    </p:grpSpPr>
                    <p:grpSp>
                      <p:nvGrpSpPr>
                        <p:cNvPr id="94" name="Группа 93"/>
                        <p:cNvGrpSpPr/>
                        <p:nvPr/>
                      </p:nvGrpSpPr>
                      <p:grpSpPr>
                        <a:xfrm>
                          <a:off x="4980931" y="2155356"/>
                          <a:ext cx="1031270" cy="741395"/>
                          <a:chOff x="5580112" y="2209910"/>
                          <a:chExt cx="1031270" cy="741395"/>
                        </a:xfrm>
                      </p:grpSpPr>
                      <p:cxnSp>
                        <p:nvCxnSpPr>
                          <p:cNvPr id="84" name="Прямая со стрелкой 83"/>
                          <p:cNvCxnSpPr/>
                          <p:nvPr/>
                        </p:nvCxnSpPr>
                        <p:spPr>
                          <a:xfrm>
                            <a:off x="5580112" y="2650655"/>
                            <a:ext cx="1008112" cy="0"/>
                          </a:xfrm>
                          <a:prstGeom prst="straightConnector1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88" name="Полилиния 87"/>
                          <p:cNvSpPr/>
                          <p:nvPr/>
                        </p:nvSpPr>
                        <p:spPr>
                          <a:xfrm flipV="1">
                            <a:off x="5603270" y="2209910"/>
                            <a:ext cx="1008112" cy="427641"/>
                          </a:xfrm>
                          <a:custGeom>
                            <a:avLst/>
                            <a:gdLst>
                              <a:gd name="connsiteX0" fmla="*/ 0 w 783771"/>
                              <a:gd name="connsiteY0" fmla="*/ 427641 h 427641"/>
                              <a:gd name="connsiteX1" fmla="*/ 403761 w 783771"/>
                              <a:gd name="connsiteY1" fmla="*/ 129 h 427641"/>
                              <a:gd name="connsiteX2" fmla="*/ 783771 w 783771"/>
                              <a:gd name="connsiteY2" fmla="*/ 392015 h 4276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783771" h="427641">
                                <a:moveTo>
                                  <a:pt x="0" y="427641"/>
                                </a:moveTo>
                                <a:cubicBezTo>
                                  <a:pt x="136566" y="216854"/>
                                  <a:pt x="273132" y="6067"/>
                                  <a:pt x="403761" y="129"/>
                                </a:cubicBezTo>
                                <a:cubicBezTo>
                                  <a:pt x="534390" y="-5809"/>
                                  <a:pt x="659080" y="193103"/>
                                  <a:pt x="783771" y="392015"/>
                                </a:cubicBezTo>
                              </a:path>
                            </a:pathLst>
                          </a:custGeom>
                          <a:noFill/>
                          <a:ln w="38100"/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89" name="TextBox 88"/>
                          <p:cNvSpPr txBox="1"/>
                          <p:nvPr/>
                        </p:nvSpPr>
                        <p:spPr>
                          <a:xfrm>
                            <a:off x="5777521" y="2581973"/>
                            <a:ext cx="64807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min</a:t>
                            </a:r>
                            <a:endParaRPr lang="ru-RU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1" name="TextBox 90"/>
                          <p:cNvSpPr txBox="1"/>
                          <p:nvPr/>
                        </p:nvSpPr>
                        <p:spPr>
                          <a:xfrm>
                            <a:off x="5962697" y="2463938"/>
                            <a:ext cx="324036" cy="29945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6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3" name="Группа 92"/>
                        <p:cNvGrpSpPr/>
                        <p:nvPr/>
                      </p:nvGrpSpPr>
                      <p:grpSpPr>
                        <a:xfrm>
                          <a:off x="3783100" y="2116123"/>
                          <a:ext cx="1080120" cy="754978"/>
                          <a:chOff x="4019094" y="2152372"/>
                          <a:chExt cx="1080120" cy="754978"/>
                        </a:xfrm>
                      </p:grpSpPr>
                      <p:cxnSp>
                        <p:nvCxnSpPr>
                          <p:cNvPr id="86" name="Прямая со стрелкой 85"/>
                          <p:cNvCxnSpPr/>
                          <p:nvPr/>
                        </p:nvCxnSpPr>
                        <p:spPr>
                          <a:xfrm>
                            <a:off x="4067944" y="2479709"/>
                            <a:ext cx="1008112" cy="0"/>
                          </a:xfrm>
                          <a:prstGeom prst="straightConnector1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87" name="Полилиния 86"/>
                          <p:cNvSpPr/>
                          <p:nvPr/>
                        </p:nvSpPr>
                        <p:spPr>
                          <a:xfrm>
                            <a:off x="4019094" y="2479709"/>
                            <a:ext cx="1080120" cy="427641"/>
                          </a:xfrm>
                          <a:custGeom>
                            <a:avLst/>
                            <a:gdLst>
                              <a:gd name="connsiteX0" fmla="*/ 0 w 783771"/>
                              <a:gd name="connsiteY0" fmla="*/ 427641 h 427641"/>
                              <a:gd name="connsiteX1" fmla="*/ 403761 w 783771"/>
                              <a:gd name="connsiteY1" fmla="*/ 129 h 427641"/>
                              <a:gd name="connsiteX2" fmla="*/ 783771 w 783771"/>
                              <a:gd name="connsiteY2" fmla="*/ 392015 h 4276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783771" h="427641">
                                <a:moveTo>
                                  <a:pt x="0" y="427641"/>
                                </a:moveTo>
                                <a:cubicBezTo>
                                  <a:pt x="136566" y="216854"/>
                                  <a:pt x="273132" y="6067"/>
                                  <a:pt x="403761" y="129"/>
                                </a:cubicBezTo>
                                <a:cubicBezTo>
                                  <a:pt x="534390" y="-5809"/>
                                  <a:pt x="659080" y="193103"/>
                                  <a:pt x="783771" y="392015"/>
                                </a:cubicBezTo>
                              </a:path>
                            </a:pathLst>
                          </a:custGeom>
                          <a:noFill/>
                          <a:ln w="38100"/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90" name="TextBox 89"/>
                          <p:cNvSpPr txBox="1"/>
                          <p:nvPr/>
                        </p:nvSpPr>
                        <p:spPr>
                          <a:xfrm>
                            <a:off x="4247964" y="2152372"/>
                            <a:ext cx="64807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Cambria Math" pitchFamily="18" charset="0"/>
                                <a:ea typeface="Cambria Math" pitchFamily="18" charset="0"/>
                              </a:rPr>
                              <a:t>max</a:t>
                            </a:r>
                            <a:endParaRPr lang="ru-RU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2" name="TextBox 91"/>
                          <p:cNvSpPr txBox="1"/>
                          <p:nvPr/>
                        </p:nvSpPr>
                        <p:spPr>
                          <a:xfrm>
                            <a:off x="4433140" y="2331099"/>
                            <a:ext cx="324036" cy="29945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6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123" name="Группа 122"/>
                    <p:cNvGrpSpPr/>
                    <p:nvPr/>
                  </p:nvGrpSpPr>
                  <p:grpSpPr>
                    <a:xfrm>
                      <a:off x="3629819" y="2885580"/>
                      <a:ext cx="3554180" cy="978078"/>
                      <a:chOff x="3683384" y="2980573"/>
                      <a:chExt cx="3554180" cy="978078"/>
                    </a:xfrm>
                  </p:grpSpPr>
                  <p:sp>
                    <p:nvSpPr>
                      <p:cNvPr id="116" name="Прямоугольник 115"/>
                      <p:cNvSpPr/>
                      <p:nvPr/>
                    </p:nvSpPr>
                    <p:spPr>
                      <a:xfrm>
                        <a:off x="3683384" y="2980573"/>
                        <a:ext cx="3554180" cy="97807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ru-RU" dirty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  <p:grpSp>
                    <p:nvGrpSpPr>
                      <p:cNvPr id="96" name="Группа 95"/>
                      <p:cNvGrpSpPr/>
                      <p:nvPr/>
                    </p:nvGrpSpPr>
                    <p:grpSpPr>
                      <a:xfrm>
                        <a:off x="4481682" y="2997791"/>
                        <a:ext cx="2477893" cy="932480"/>
                        <a:chOff x="3591259" y="2041363"/>
                        <a:chExt cx="2477893" cy="932480"/>
                      </a:xfrm>
                    </p:grpSpPr>
                    <p:grpSp>
                      <p:nvGrpSpPr>
                        <p:cNvPr id="97" name="Группа 96"/>
                        <p:cNvGrpSpPr/>
                        <p:nvPr/>
                      </p:nvGrpSpPr>
                      <p:grpSpPr>
                        <a:xfrm>
                          <a:off x="4980931" y="2237304"/>
                          <a:ext cx="1049813" cy="736539"/>
                          <a:chOff x="5580112" y="2291858"/>
                          <a:chExt cx="1049813" cy="736539"/>
                        </a:xfrm>
                      </p:grpSpPr>
                      <p:cxnSp>
                        <p:nvCxnSpPr>
                          <p:cNvPr id="103" name="Прямая со стрелкой 102"/>
                          <p:cNvCxnSpPr/>
                          <p:nvPr/>
                        </p:nvCxnSpPr>
                        <p:spPr>
                          <a:xfrm>
                            <a:off x="5580112" y="2746490"/>
                            <a:ext cx="1049813" cy="0"/>
                          </a:xfrm>
                          <a:prstGeom prst="straightConnector1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04" name="Полилиния 103"/>
                          <p:cNvSpPr/>
                          <p:nvPr/>
                        </p:nvSpPr>
                        <p:spPr>
                          <a:xfrm flipV="1">
                            <a:off x="5600962" y="2291858"/>
                            <a:ext cx="1008112" cy="427641"/>
                          </a:xfrm>
                          <a:custGeom>
                            <a:avLst/>
                            <a:gdLst>
                              <a:gd name="connsiteX0" fmla="*/ 0 w 783771"/>
                              <a:gd name="connsiteY0" fmla="*/ 427641 h 427641"/>
                              <a:gd name="connsiteX1" fmla="*/ 403761 w 783771"/>
                              <a:gd name="connsiteY1" fmla="*/ 129 h 427641"/>
                              <a:gd name="connsiteX2" fmla="*/ 783771 w 783771"/>
                              <a:gd name="connsiteY2" fmla="*/ 392015 h 4276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783771" h="427641">
                                <a:moveTo>
                                  <a:pt x="0" y="427641"/>
                                </a:moveTo>
                                <a:cubicBezTo>
                                  <a:pt x="136566" y="216854"/>
                                  <a:pt x="273132" y="6067"/>
                                  <a:pt x="403761" y="129"/>
                                </a:cubicBezTo>
                                <a:cubicBezTo>
                                  <a:pt x="534390" y="-5809"/>
                                  <a:pt x="659080" y="193103"/>
                                  <a:pt x="783771" y="392015"/>
                                </a:cubicBezTo>
                              </a:path>
                            </a:pathLst>
                          </a:custGeom>
                          <a:noFill/>
                          <a:ln w="38100"/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5" name="TextBox 104"/>
                          <p:cNvSpPr txBox="1"/>
                          <p:nvPr/>
                        </p:nvSpPr>
                        <p:spPr>
                          <a:xfrm>
                            <a:off x="5957369" y="2659065"/>
                            <a:ext cx="486054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>
                                <a:latin typeface="Cambria Math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a:t>x</a:t>
                            </a:r>
                            <a:r>
                              <a:rPr lang="ru-RU" b="1" baseline="-25000" dirty="0">
                                <a:latin typeface="Cambria Math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a:t>0</a:t>
                            </a:r>
                            <a:endParaRPr lang="ru-RU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06" name="TextBox 105"/>
                          <p:cNvSpPr txBox="1"/>
                          <p:nvPr/>
                        </p:nvSpPr>
                        <p:spPr>
                          <a:xfrm>
                            <a:off x="5969315" y="2567738"/>
                            <a:ext cx="324036" cy="29945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6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8" name="Группа 97"/>
                        <p:cNvGrpSpPr/>
                        <p:nvPr/>
                      </p:nvGrpSpPr>
                      <p:grpSpPr>
                        <a:xfrm>
                          <a:off x="3591259" y="2041363"/>
                          <a:ext cx="2477893" cy="781257"/>
                          <a:chOff x="3827253" y="2077612"/>
                          <a:chExt cx="2477893" cy="781257"/>
                        </a:xfrm>
                      </p:grpSpPr>
                      <p:cxnSp>
                        <p:nvCxnSpPr>
                          <p:cNvPr id="99" name="Прямая со стрелкой 98"/>
                          <p:cNvCxnSpPr/>
                          <p:nvPr/>
                        </p:nvCxnSpPr>
                        <p:spPr>
                          <a:xfrm flipV="1">
                            <a:off x="3981972" y="2423043"/>
                            <a:ext cx="1080120" cy="3954"/>
                          </a:xfrm>
                          <a:prstGeom prst="straightConnector1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00" name="Полилиния 99"/>
                          <p:cNvSpPr/>
                          <p:nvPr/>
                        </p:nvSpPr>
                        <p:spPr>
                          <a:xfrm>
                            <a:off x="3979750" y="2431228"/>
                            <a:ext cx="1080120" cy="427641"/>
                          </a:xfrm>
                          <a:custGeom>
                            <a:avLst/>
                            <a:gdLst>
                              <a:gd name="connsiteX0" fmla="*/ 0 w 783771"/>
                              <a:gd name="connsiteY0" fmla="*/ 427641 h 427641"/>
                              <a:gd name="connsiteX1" fmla="*/ 403761 w 783771"/>
                              <a:gd name="connsiteY1" fmla="*/ 129 h 427641"/>
                              <a:gd name="connsiteX2" fmla="*/ 783771 w 783771"/>
                              <a:gd name="connsiteY2" fmla="*/ 392015 h 4276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783771" h="427641">
                                <a:moveTo>
                                  <a:pt x="0" y="427641"/>
                                </a:moveTo>
                                <a:cubicBezTo>
                                  <a:pt x="136566" y="216854"/>
                                  <a:pt x="273132" y="6067"/>
                                  <a:pt x="403761" y="129"/>
                                </a:cubicBezTo>
                                <a:cubicBezTo>
                                  <a:pt x="534390" y="-5809"/>
                                  <a:pt x="659080" y="193103"/>
                                  <a:pt x="783771" y="392015"/>
                                </a:cubicBezTo>
                              </a:path>
                            </a:pathLst>
                          </a:custGeom>
                          <a:noFill/>
                          <a:ln w="38100"/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1" name="TextBox 100"/>
                          <p:cNvSpPr txBox="1"/>
                          <p:nvPr/>
                        </p:nvSpPr>
                        <p:spPr>
                          <a:xfrm>
                            <a:off x="4379878" y="2077612"/>
                            <a:ext cx="450897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>
                                <a:latin typeface="Cambria Math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a:t>x</a:t>
                            </a:r>
                            <a:r>
                              <a:rPr lang="ru-RU" b="1" baseline="-25000" dirty="0">
                                <a:latin typeface="Cambria Math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a:t>0</a:t>
                            </a:r>
                            <a:endParaRPr lang="ru-RU" b="1" dirty="0"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02" name="TextBox 101"/>
                          <p:cNvSpPr txBox="1"/>
                          <p:nvPr/>
                        </p:nvSpPr>
                        <p:spPr>
                          <a:xfrm>
                            <a:off x="4393314" y="2246173"/>
                            <a:ext cx="324036" cy="29945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sz="1600" b="1" dirty="0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entury Gothic"/>
                                <a:ea typeface="Cambria Math" pitchFamily="18" charset="0"/>
                              </a:rPr>
                              <a:t>●</a:t>
                            </a:r>
                            <a:endParaRPr lang="ru-RU" sz="1600" b="1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itchFamily="18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07" name="TextBox 106"/>
                          <p:cNvSpPr txBox="1"/>
                          <p:nvPr/>
                        </p:nvSpPr>
                        <p:spPr>
                          <a:xfrm>
                            <a:off x="4785710" y="2406871"/>
                            <a:ext cx="329851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Arial Black" pitchFamily="34" charset="0"/>
                                <a:ea typeface="Cambria Math" pitchFamily="18" charset="0"/>
                                <a:cs typeface="Times New Roman" pitchFamily="18" charset="0"/>
                              </a:rPr>
                              <a:t>−</a:t>
                            </a:r>
                            <a:endParaRPr lang="ru-RU" b="1" dirty="0">
                              <a:latin typeface="Arial Black" pitchFamily="34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10" name="TextBox 109"/>
                          <p:cNvSpPr txBox="1"/>
                          <p:nvPr/>
                        </p:nvSpPr>
                        <p:spPr>
                          <a:xfrm>
                            <a:off x="3827253" y="2389078"/>
                            <a:ext cx="387837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Arial Black" pitchFamily="34" charset="0"/>
                                <a:ea typeface="Cambria Math" pitchFamily="18" charset="0"/>
                                <a:cs typeface="Times New Roman" pitchFamily="18" charset="0"/>
                              </a:rPr>
                              <a:t>+</a:t>
                            </a:r>
                            <a:endParaRPr lang="ru-RU" b="1" dirty="0">
                              <a:latin typeface="Arial Black" pitchFamily="34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11" name="TextBox 110"/>
                          <p:cNvSpPr txBox="1"/>
                          <p:nvPr/>
                        </p:nvSpPr>
                        <p:spPr>
                          <a:xfrm>
                            <a:off x="6017114" y="2426997"/>
                            <a:ext cx="28803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Arial Black" pitchFamily="34" charset="0"/>
                                <a:ea typeface="Cambria Math" pitchFamily="18" charset="0"/>
                                <a:cs typeface="Times New Roman" pitchFamily="18" charset="0"/>
                              </a:rPr>
                              <a:t>+</a:t>
                            </a:r>
                            <a:endParaRPr lang="ru-RU" b="1" dirty="0">
                              <a:latin typeface="Arial Black" pitchFamily="34" charset="0"/>
                              <a:ea typeface="Cambria Math" pitchFamily="18" charset="0"/>
                            </a:endParaRPr>
                          </a:p>
                        </p:txBody>
                      </p:sp>
                      <p:sp>
                        <p:nvSpPr>
                          <p:cNvPr id="113" name="TextBox 112"/>
                          <p:cNvSpPr txBox="1"/>
                          <p:nvPr/>
                        </p:nvSpPr>
                        <p:spPr>
                          <a:xfrm>
                            <a:off x="5158870" y="2403153"/>
                            <a:ext cx="450897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en-US" b="1" dirty="0" smtClean="0">
                                <a:latin typeface="Arial Black" pitchFamily="34" charset="0"/>
                                <a:ea typeface="Cambria Math" pitchFamily="18" charset="0"/>
                                <a:cs typeface="Times New Roman" pitchFamily="18" charset="0"/>
                              </a:rPr>
                              <a:t>−</a:t>
                            </a:r>
                            <a:endParaRPr lang="ru-RU" b="1" dirty="0">
                              <a:latin typeface="Arial Black" pitchFamily="34" charset="0"/>
                              <a:ea typeface="Cambria Math" pitchFamily="18" charset="0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122" name="Прямоугольник 121"/>
                      <p:cNvSpPr/>
                      <p:nvPr/>
                    </p:nvSpPr>
                    <p:spPr>
                      <a:xfrm>
                        <a:off x="3834675" y="3257553"/>
                        <a:ext cx="647008" cy="326678"/>
                      </a:xfrm>
                      <a:prstGeom prst="rect">
                        <a:avLst/>
                      </a:prstGeom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en-US" b="1" dirty="0">
                            <a:latin typeface="Cambria Math" pitchFamily="18" charset="0"/>
                            <a:ea typeface="Cambria Math" pitchFamily="18" charset="0"/>
                          </a:rPr>
                          <a:t>f</a:t>
                        </a:r>
                        <a:r>
                          <a:rPr lang="el-GR" b="1" dirty="0">
                            <a:latin typeface="Cambria Math" pitchFamily="18" charset="0"/>
                            <a:ea typeface="Cambria Math" pitchFamily="18" charset="0"/>
                          </a:rPr>
                          <a:t>΄</a:t>
                        </a:r>
                        <a:r>
                          <a:rPr lang="en-US" b="1" dirty="0">
                            <a:latin typeface="Cambria Math" pitchFamily="18" charset="0"/>
                            <a:ea typeface="Cambria Math" pitchFamily="18" charset="0"/>
                          </a:rPr>
                          <a:t>(x)</a:t>
                        </a:r>
                        <a:endParaRPr lang="ru-RU" dirty="0">
                          <a:effectLst/>
                          <a:latin typeface="Cambria Math" pitchFamily="18" charset="0"/>
                          <a:ea typeface="Cambria Math" pitchFamily="18" charset="0"/>
                        </a:endParaRPr>
                      </a:p>
                    </p:txBody>
                  </p:sp>
                </p:grpSp>
              </p:grpSp>
              <p:sp>
                <p:nvSpPr>
                  <p:cNvPr id="125" name="Прямоугольник 124"/>
                  <p:cNvSpPr/>
                  <p:nvPr/>
                </p:nvSpPr>
                <p:spPr>
                  <a:xfrm>
                    <a:off x="3882548" y="2400959"/>
                    <a:ext cx="3554180" cy="457474"/>
                  </a:xfrm>
                  <a:prstGeom prst="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Экстремумы функции</a:t>
                    </a:r>
                    <a:endParaRPr lang="ru-RU" sz="2000" b="1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27" name="Прямоугольник 126"/>
                <p:cNvSpPr/>
                <p:nvPr/>
              </p:nvSpPr>
              <p:spPr>
                <a:xfrm>
                  <a:off x="6870718" y="1595060"/>
                  <a:ext cx="2084317" cy="517206"/>
                </a:xfrm>
                <a:prstGeom prst="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Точки перегиба</a:t>
                  </a:r>
                  <a:endParaRPr lang="ru-RU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8" name="Прямоугольник 127"/>
                <p:cNvSpPr/>
                <p:nvPr/>
              </p:nvSpPr>
              <p:spPr>
                <a:xfrm>
                  <a:off x="6861265" y="2112265"/>
                  <a:ext cx="2093770" cy="107504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Прямоугольник 128"/>
                <p:cNvSpPr/>
                <p:nvPr/>
              </p:nvSpPr>
              <p:spPr>
                <a:xfrm>
                  <a:off x="6861265" y="3187311"/>
                  <a:ext cx="2093770" cy="1105785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44" name="TextBox 143"/>
              <p:cNvSpPr txBox="1"/>
              <p:nvPr/>
            </p:nvSpPr>
            <p:spPr>
              <a:xfrm>
                <a:off x="4813007" y="3568783"/>
                <a:ext cx="3340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dirty="0"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5982049" y="3535127"/>
                <a:ext cx="3340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dirty="0"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66" name="Группа 165"/>
            <p:cNvGrpSpPr/>
            <p:nvPr/>
          </p:nvGrpSpPr>
          <p:grpSpPr>
            <a:xfrm>
              <a:off x="7000095" y="2180725"/>
              <a:ext cx="1884088" cy="2013170"/>
              <a:chOff x="7034881" y="2176524"/>
              <a:chExt cx="1884088" cy="2013170"/>
            </a:xfrm>
          </p:grpSpPr>
          <p:cxnSp>
            <p:nvCxnSpPr>
              <p:cNvPr id="159" name="Прямая соединительная линия 158"/>
              <p:cNvCxnSpPr/>
              <p:nvPr/>
            </p:nvCxnSpPr>
            <p:spPr>
              <a:xfrm>
                <a:off x="7652311" y="3712890"/>
                <a:ext cx="126059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5" name="Группа 164"/>
              <p:cNvGrpSpPr/>
              <p:nvPr/>
            </p:nvGrpSpPr>
            <p:grpSpPr>
              <a:xfrm>
                <a:off x="7034881" y="2176524"/>
                <a:ext cx="1884088" cy="2013170"/>
                <a:chOff x="7034881" y="2176524"/>
                <a:chExt cx="1884088" cy="2013170"/>
              </a:xfrm>
            </p:grpSpPr>
            <p:cxnSp>
              <p:nvCxnSpPr>
                <p:cNvPr id="132" name="Прямая соединительная линия 131"/>
                <p:cNvCxnSpPr/>
                <p:nvPr/>
              </p:nvCxnSpPr>
              <p:spPr>
                <a:xfrm>
                  <a:off x="7658377" y="2654600"/>
                  <a:ext cx="126059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TextBox 140"/>
                <p:cNvSpPr txBox="1"/>
                <p:nvPr/>
              </p:nvSpPr>
              <p:spPr>
                <a:xfrm>
                  <a:off x="7034881" y="2419454"/>
                  <a:ext cx="65542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n-US" b="1" dirty="0">
                      <a:latin typeface="Times New Roman" pitchFamily="18" charset="0"/>
                      <a:cs typeface="Times New Roman" pitchFamily="18" charset="0"/>
                    </a:rPr>
                    <a:t>ʹ(x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endParaRPr lang="ru-RU" dirty="0"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2" name="TextBox 141"/>
                <p:cNvSpPr txBox="1"/>
                <p:nvPr/>
              </p:nvSpPr>
              <p:spPr>
                <a:xfrm>
                  <a:off x="7053193" y="3521821"/>
                  <a:ext cx="60518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n-US" b="1" dirty="0">
                      <a:latin typeface="Times New Roman" pitchFamily="18" charset="0"/>
                      <a:cs typeface="Times New Roman" pitchFamily="18" charset="0"/>
                    </a:rPr>
                    <a:t>ʹ(</a:t>
                  </a:r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r>
                    <a:rPr lang="ru-RU" b="1" dirty="0" smtClean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endParaRPr lang="ru-RU" dirty="0"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3" name="TextBox 142"/>
                <p:cNvSpPr txBox="1"/>
                <p:nvPr/>
              </p:nvSpPr>
              <p:spPr>
                <a:xfrm>
                  <a:off x="8127726" y="3380100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ru-RU" dirty="0"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pSp>
              <p:nvGrpSpPr>
                <p:cNvPr id="152" name="Группа 151"/>
                <p:cNvGrpSpPr/>
                <p:nvPr/>
              </p:nvGrpSpPr>
              <p:grpSpPr>
                <a:xfrm>
                  <a:off x="7831601" y="2176524"/>
                  <a:ext cx="914144" cy="939803"/>
                  <a:chOff x="5767982" y="4714504"/>
                  <a:chExt cx="914144" cy="1020908"/>
                </a:xfrm>
              </p:grpSpPr>
              <p:sp>
                <p:nvSpPr>
                  <p:cNvPr id="147" name="Полилиния 146"/>
                  <p:cNvSpPr/>
                  <p:nvPr/>
                </p:nvSpPr>
                <p:spPr>
                  <a:xfrm>
                    <a:off x="6218988" y="4714504"/>
                    <a:ext cx="463138" cy="510639"/>
                  </a:xfrm>
                  <a:custGeom>
                    <a:avLst/>
                    <a:gdLst>
                      <a:gd name="connsiteX0" fmla="*/ 463138 w 463138"/>
                      <a:gd name="connsiteY0" fmla="*/ 0 h 510639"/>
                      <a:gd name="connsiteX1" fmla="*/ 320634 w 463138"/>
                      <a:gd name="connsiteY1" fmla="*/ 368135 h 510639"/>
                      <a:gd name="connsiteX2" fmla="*/ 0 w 463138"/>
                      <a:gd name="connsiteY2" fmla="*/ 510639 h 510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3138" h="510639">
                        <a:moveTo>
                          <a:pt x="463138" y="0"/>
                        </a:moveTo>
                        <a:cubicBezTo>
                          <a:pt x="430481" y="141514"/>
                          <a:pt x="397824" y="283029"/>
                          <a:pt x="320634" y="368135"/>
                        </a:cubicBezTo>
                        <a:cubicBezTo>
                          <a:pt x="243444" y="453241"/>
                          <a:pt x="121722" y="481940"/>
                          <a:pt x="0" y="510639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0" name="Полилиния 149"/>
                  <p:cNvSpPr/>
                  <p:nvPr/>
                </p:nvSpPr>
                <p:spPr>
                  <a:xfrm flipH="1" flipV="1">
                    <a:off x="5767982" y="5224773"/>
                    <a:ext cx="463138" cy="510639"/>
                  </a:xfrm>
                  <a:custGeom>
                    <a:avLst/>
                    <a:gdLst>
                      <a:gd name="connsiteX0" fmla="*/ 463138 w 463138"/>
                      <a:gd name="connsiteY0" fmla="*/ 0 h 510639"/>
                      <a:gd name="connsiteX1" fmla="*/ 320634 w 463138"/>
                      <a:gd name="connsiteY1" fmla="*/ 368135 h 510639"/>
                      <a:gd name="connsiteX2" fmla="*/ 0 w 463138"/>
                      <a:gd name="connsiteY2" fmla="*/ 510639 h 510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3138" h="510639">
                        <a:moveTo>
                          <a:pt x="463138" y="0"/>
                        </a:moveTo>
                        <a:cubicBezTo>
                          <a:pt x="430481" y="141514"/>
                          <a:pt x="397824" y="283029"/>
                          <a:pt x="320634" y="368135"/>
                        </a:cubicBezTo>
                        <a:cubicBezTo>
                          <a:pt x="243444" y="453241"/>
                          <a:pt x="121722" y="481940"/>
                          <a:pt x="0" y="510639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3" name="Группа 152"/>
                <p:cNvGrpSpPr/>
                <p:nvPr/>
              </p:nvGrpSpPr>
              <p:grpSpPr>
                <a:xfrm flipH="1">
                  <a:off x="7825535" y="3249891"/>
                  <a:ext cx="914144" cy="939803"/>
                  <a:chOff x="5767982" y="4714504"/>
                  <a:chExt cx="914144" cy="1020908"/>
                </a:xfrm>
              </p:grpSpPr>
              <p:sp>
                <p:nvSpPr>
                  <p:cNvPr id="154" name="Полилиния 153"/>
                  <p:cNvSpPr/>
                  <p:nvPr/>
                </p:nvSpPr>
                <p:spPr>
                  <a:xfrm>
                    <a:off x="6218988" y="4714504"/>
                    <a:ext cx="463138" cy="510639"/>
                  </a:xfrm>
                  <a:custGeom>
                    <a:avLst/>
                    <a:gdLst>
                      <a:gd name="connsiteX0" fmla="*/ 463138 w 463138"/>
                      <a:gd name="connsiteY0" fmla="*/ 0 h 510639"/>
                      <a:gd name="connsiteX1" fmla="*/ 320634 w 463138"/>
                      <a:gd name="connsiteY1" fmla="*/ 368135 h 510639"/>
                      <a:gd name="connsiteX2" fmla="*/ 0 w 463138"/>
                      <a:gd name="connsiteY2" fmla="*/ 510639 h 510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3138" h="510639">
                        <a:moveTo>
                          <a:pt x="463138" y="0"/>
                        </a:moveTo>
                        <a:cubicBezTo>
                          <a:pt x="430481" y="141514"/>
                          <a:pt x="397824" y="283029"/>
                          <a:pt x="320634" y="368135"/>
                        </a:cubicBezTo>
                        <a:cubicBezTo>
                          <a:pt x="243444" y="453241"/>
                          <a:pt x="121722" y="481940"/>
                          <a:pt x="0" y="510639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5" name="Полилиния 154"/>
                  <p:cNvSpPr/>
                  <p:nvPr/>
                </p:nvSpPr>
                <p:spPr>
                  <a:xfrm flipH="1" flipV="1">
                    <a:off x="5767982" y="5224773"/>
                    <a:ext cx="463138" cy="510639"/>
                  </a:xfrm>
                  <a:custGeom>
                    <a:avLst/>
                    <a:gdLst>
                      <a:gd name="connsiteX0" fmla="*/ 463138 w 463138"/>
                      <a:gd name="connsiteY0" fmla="*/ 0 h 510639"/>
                      <a:gd name="connsiteX1" fmla="*/ 320634 w 463138"/>
                      <a:gd name="connsiteY1" fmla="*/ 368135 h 510639"/>
                      <a:gd name="connsiteX2" fmla="*/ 0 w 463138"/>
                      <a:gd name="connsiteY2" fmla="*/ 510639 h 510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3138" h="510639">
                        <a:moveTo>
                          <a:pt x="463138" y="0"/>
                        </a:moveTo>
                        <a:cubicBezTo>
                          <a:pt x="430481" y="141514"/>
                          <a:pt x="397824" y="283029"/>
                          <a:pt x="320634" y="368135"/>
                        </a:cubicBezTo>
                        <a:cubicBezTo>
                          <a:pt x="243444" y="453241"/>
                          <a:pt x="121722" y="481940"/>
                          <a:pt x="0" y="510639"/>
                        </a:cubicBezTo>
                      </a:path>
                    </a:pathLst>
                  </a:custGeom>
                  <a:noFill/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60" name="TextBox 159"/>
                <p:cNvSpPr txBox="1"/>
                <p:nvPr/>
              </p:nvSpPr>
              <p:spPr>
                <a:xfrm>
                  <a:off x="7690305" y="2348435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Arial Black" pitchFamily="34" charset="0"/>
                      <a:cs typeface="Times New Roman" pitchFamily="18" charset="0"/>
                    </a:rPr>
                    <a:t>+</a:t>
                  </a:r>
                  <a:endParaRPr lang="ru-RU" dirty="0">
                    <a:effectLst/>
                    <a:latin typeface="Arial Black" pitchFamily="34" charset="0"/>
                    <a:cs typeface="Times New Roman" pitchFamily="18" charset="0"/>
                  </a:endParaRP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7652311" y="3410857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Arial Black" pitchFamily="34" charset="0"/>
                      <a:cs typeface="Times New Roman" pitchFamily="18" charset="0"/>
                    </a:rPr>
                    <a:t>−</a:t>
                  </a:r>
                  <a:endParaRPr lang="ru-RU" dirty="0">
                    <a:effectLst/>
                    <a:latin typeface="Arial Black" pitchFamily="34" charset="0"/>
                    <a:cs typeface="Times New Roman" pitchFamily="18" charset="0"/>
                  </a:endParaRP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8128159" y="2308448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ru-RU" dirty="0"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8572667" y="2347566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Arial Black" pitchFamily="34" charset="0"/>
                      <a:cs typeface="Times New Roman" pitchFamily="18" charset="0"/>
                    </a:rPr>
                    <a:t>+</a:t>
                  </a:r>
                  <a:endParaRPr lang="ru-RU" dirty="0">
                    <a:effectLst/>
                    <a:latin typeface="Arial Black" pitchFamily="34" charset="0"/>
                    <a:cs typeface="Times New Roman" pitchFamily="18" charset="0"/>
                  </a:endParaRP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8482697" y="3410857"/>
                  <a:ext cx="3340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latin typeface="Arial Black" pitchFamily="34" charset="0"/>
                      <a:cs typeface="Times New Roman" pitchFamily="18" charset="0"/>
                    </a:rPr>
                    <a:t>−</a:t>
                  </a:r>
                  <a:endParaRPr lang="ru-RU" dirty="0">
                    <a:effectLst/>
                    <a:latin typeface="Arial Black" pitchFamily="34" charset="0"/>
                    <a:cs typeface="Times New Roman" pitchFamily="18" charset="0"/>
                  </a:endParaRPr>
                </a:p>
              </p:txBody>
            </p:sp>
            <p:sp>
              <p:nvSpPr>
                <p:cNvPr id="169" name="TextBox 168"/>
                <p:cNvSpPr txBox="1"/>
                <p:nvPr/>
              </p:nvSpPr>
              <p:spPr>
                <a:xfrm>
                  <a:off x="8148674" y="2450931"/>
                  <a:ext cx="33402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Century Gothic"/>
                      <a:cs typeface="Times New Roman" pitchFamily="18" charset="0"/>
                    </a:rPr>
                    <a:t>●</a:t>
                  </a:r>
                  <a:endParaRPr lang="ru-RU" sz="16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70" name="TextBox 169"/>
                <p:cNvSpPr txBox="1"/>
                <p:nvPr/>
              </p:nvSpPr>
              <p:spPr>
                <a:xfrm>
                  <a:off x="8127727" y="3520277"/>
                  <a:ext cx="33402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Century Gothic"/>
                      <a:cs typeface="Times New Roman" pitchFamily="18" charset="0"/>
                    </a:rPr>
                    <a:t>●</a:t>
                  </a:r>
                  <a:endParaRPr lang="ru-RU" sz="16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225" name="Группа 224"/>
          <p:cNvGrpSpPr/>
          <p:nvPr/>
        </p:nvGrpSpPr>
        <p:grpSpPr>
          <a:xfrm>
            <a:off x="3430290" y="4419170"/>
            <a:ext cx="5467658" cy="2266651"/>
            <a:chOff x="3430290" y="4419170"/>
            <a:chExt cx="5467658" cy="2266651"/>
          </a:xfrm>
        </p:grpSpPr>
        <p:grpSp>
          <p:nvGrpSpPr>
            <p:cNvPr id="214" name="Группа 213"/>
            <p:cNvGrpSpPr/>
            <p:nvPr/>
          </p:nvGrpSpPr>
          <p:grpSpPr>
            <a:xfrm>
              <a:off x="3430290" y="4419170"/>
              <a:ext cx="5467658" cy="2232246"/>
              <a:chOff x="3430290" y="4419170"/>
              <a:chExt cx="5467658" cy="2232246"/>
            </a:xfrm>
          </p:grpSpPr>
          <p:grpSp>
            <p:nvGrpSpPr>
              <p:cNvPr id="202" name="Группа 201"/>
              <p:cNvGrpSpPr/>
              <p:nvPr/>
            </p:nvGrpSpPr>
            <p:grpSpPr>
              <a:xfrm>
                <a:off x="3430290" y="4419170"/>
                <a:ext cx="5467658" cy="2232246"/>
                <a:chOff x="3430290" y="4419170"/>
                <a:chExt cx="5467658" cy="2232246"/>
              </a:xfrm>
            </p:grpSpPr>
            <p:grpSp>
              <p:nvGrpSpPr>
                <p:cNvPr id="201" name="Группа 200"/>
                <p:cNvGrpSpPr/>
                <p:nvPr/>
              </p:nvGrpSpPr>
              <p:grpSpPr>
                <a:xfrm>
                  <a:off x="3430290" y="4419170"/>
                  <a:ext cx="5467658" cy="2232246"/>
                  <a:chOff x="3443401" y="4437112"/>
                  <a:chExt cx="5467658" cy="2232246"/>
                </a:xfrm>
              </p:grpSpPr>
              <p:grpSp>
                <p:nvGrpSpPr>
                  <p:cNvPr id="178" name="Группа 177"/>
                  <p:cNvGrpSpPr/>
                  <p:nvPr/>
                </p:nvGrpSpPr>
                <p:grpSpPr>
                  <a:xfrm>
                    <a:off x="3443401" y="4437112"/>
                    <a:ext cx="5467658" cy="2232246"/>
                    <a:chOff x="3443401" y="4437112"/>
                    <a:chExt cx="5467658" cy="2232246"/>
                  </a:xfrm>
                </p:grpSpPr>
                <p:sp>
                  <p:nvSpPr>
                    <p:cNvPr id="171" name="Прямоугольник 170"/>
                    <p:cNvSpPr/>
                    <p:nvPr/>
                  </p:nvSpPr>
                  <p:spPr>
                    <a:xfrm>
                      <a:off x="3443401" y="4437112"/>
                      <a:ext cx="5467658" cy="432048"/>
                    </a:xfrm>
                    <a:prstGeom prst="rect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Точки, в которых производная не существует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72" name="Прямоугольник 171"/>
                    <p:cNvSpPr/>
                    <p:nvPr/>
                  </p:nvSpPr>
                  <p:spPr>
                    <a:xfrm>
                      <a:off x="3443401" y="4869159"/>
                      <a:ext cx="5467658" cy="1800199"/>
                    </a:xfrm>
                    <a:prstGeom prst="rect">
                      <a:avLst/>
                    </a:prstGeom>
                    <a:solidFill>
                      <a:schemeClr val="accent1">
                        <a:lumMod val="40000"/>
                        <a:lumOff val="6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74" name="Прямая соединительная линия 173"/>
                    <p:cNvCxnSpPr/>
                    <p:nvPr/>
                  </p:nvCxnSpPr>
                  <p:spPr>
                    <a:xfrm>
                      <a:off x="5308187" y="4869160"/>
                      <a:ext cx="0" cy="1800198"/>
                    </a:xfrm>
                    <a:prstGeom prst="line">
                      <a:avLst/>
                    </a:prstGeom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Прямая соединительная линия 174"/>
                    <p:cNvCxnSpPr/>
                    <p:nvPr/>
                  </p:nvCxnSpPr>
                  <p:spPr>
                    <a:xfrm>
                      <a:off x="7221615" y="4854339"/>
                      <a:ext cx="0" cy="1800199"/>
                    </a:xfrm>
                    <a:prstGeom prst="line">
                      <a:avLst/>
                    </a:prstGeom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2" name="Прямая со стрелкой 181"/>
                  <p:cNvCxnSpPr/>
                  <p:nvPr/>
                </p:nvCxnSpPr>
                <p:spPr>
                  <a:xfrm>
                    <a:off x="7316246" y="5819539"/>
                    <a:ext cx="1525658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Прямая со стрелкой 184"/>
                  <p:cNvCxnSpPr/>
                  <p:nvPr/>
                </p:nvCxnSpPr>
                <p:spPr>
                  <a:xfrm flipV="1">
                    <a:off x="6144843" y="5025948"/>
                    <a:ext cx="16451" cy="916405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Прямая со стрелкой 185"/>
                  <p:cNvCxnSpPr/>
                  <p:nvPr/>
                </p:nvCxnSpPr>
                <p:spPr>
                  <a:xfrm flipV="1">
                    <a:off x="8057379" y="4934484"/>
                    <a:ext cx="0" cy="108012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prstDash val="sysDash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90" name="Группа 189"/>
                  <p:cNvGrpSpPr/>
                  <p:nvPr/>
                </p:nvGrpSpPr>
                <p:grpSpPr>
                  <a:xfrm>
                    <a:off x="3632860" y="4953057"/>
                    <a:ext cx="1525658" cy="989296"/>
                    <a:chOff x="3632860" y="4953057"/>
                    <a:chExt cx="1525658" cy="989296"/>
                  </a:xfrm>
                </p:grpSpPr>
                <p:cxnSp>
                  <p:nvCxnSpPr>
                    <p:cNvPr id="180" name="Прямая со стрелкой 179"/>
                    <p:cNvCxnSpPr/>
                    <p:nvPr/>
                  </p:nvCxnSpPr>
                  <p:spPr>
                    <a:xfrm>
                      <a:off x="3632860" y="5722525"/>
                      <a:ext cx="1525658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Прямая со стрелкой 182"/>
                    <p:cNvCxnSpPr/>
                    <p:nvPr/>
                  </p:nvCxnSpPr>
                  <p:spPr>
                    <a:xfrm flipV="1">
                      <a:off x="4321992" y="4969640"/>
                      <a:ext cx="0" cy="972713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prstDash val="sysDash"/>
                      <a:headEnd type="none" w="med" len="med"/>
                      <a:tailEnd type="non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Прямая соединительная линия 187"/>
                    <p:cNvCxnSpPr/>
                    <p:nvPr/>
                  </p:nvCxnSpPr>
                  <p:spPr>
                    <a:xfrm>
                      <a:off x="3632860" y="4953057"/>
                      <a:ext cx="670966" cy="753933"/>
                    </a:xfrm>
                    <a:prstGeom prst="line">
                      <a:avLst/>
                    </a:prstGeom>
                    <a:ln w="3810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Прямая соединительная линия 188"/>
                    <p:cNvCxnSpPr/>
                    <p:nvPr/>
                  </p:nvCxnSpPr>
                  <p:spPr>
                    <a:xfrm flipH="1">
                      <a:off x="4321991" y="4954712"/>
                      <a:ext cx="670966" cy="753933"/>
                    </a:xfrm>
                    <a:prstGeom prst="line">
                      <a:avLst/>
                    </a:prstGeom>
                    <a:ln w="3810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3" name="Полилиния 192"/>
                  <p:cNvSpPr/>
                  <p:nvPr/>
                </p:nvSpPr>
                <p:spPr>
                  <a:xfrm rot="21338407">
                    <a:off x="7291712" y="4993432"/>
                    <a:ext cx="658846" cy="715111"/>
                  </a:xfrm>
                  <a:custGeom>
                    <a:avLst/>
                    <a:gdLst>
                      <a:gd name="connsiteX0" fmla="*/ 0 w 593767"/>
                      <a:gd name="connsiteY0" fmla="*/ 712520 h 715111"/>
                      <a:gd name="connsiteX1" fmla="*/ 391886 w 593767"/>
                      <a:gd name="connsiteY1" fmla="*/ 605642 h 715111"/>
                      <a:gd name="connsiteX2" fmla="*/ 593767 w 593767"/>
                      <a:gd name="connsiteY2" fmla="*/ 0 h 715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93767" h="715111">
                        <a:moveTo>
                          <a:pt x="0" y="712520"/>
                        </a:moveTo>
                        <a:cubicBezTo>
                          <a:pt x="146462" y="718457"/>
                          <a:pt x="292925" y="724395"/>
                          <a:pt x="391886" y="605642"/>
                        </a:cubicBezTo>
                        <a:cubicBezTo>
                          <a:pt x="490847" y="486889"/>
                          <a:pt x="542307" y="243444"/>
                          <a:pt x="593767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5" name="Полилиния 194"/>
                  <p:cNvSpPr/>
                  <p:nvPr/>
                </p:nvSpPr>
                <p:spPr>
                  <a:xfrm rot="261593" flipH="1">
                    <a:off x="8137879" y="4978721"/>
                    <a:ext cx="658846" cy="715111"/>
                  </a:xfrm>
                  <a:custGeom>
                    <a:avLst/>
                    <a:gdLst>
                      <a:gd name="connsiteX0" fmla="*/ 0 w 593767"/>
                      <a:gd name="connsiteY0" fmla="*/ 712520 h 715111"/>
                      <a:gd name="connsiteX1" fmla="*/ 391886 w 593767"/>
                      <a:gd name="connsiteY1" fmla="*/ 605642 h 715111"/>
                      <a:gd name="connsiteX2" fmla="*/ 593767 w 593767"/>
                      <a:gd name="connsiteY2" fmla="*/ 0 h 715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93767" h="715111">
                        <a:moveTo>
                          <a:pt x="0" y="712520"/>
                        </a:moveTo>
                        <a:cubicBezTo>
                          <a:pt x="146462" y="718457"/>
                          <a:pt x="292925" y="724395"/>
                          <a:pt x="391886" y="605642"/>
                        </a:cubicBezTo>
                        <a:cubicBezTo>
                          <a:pt x="490847" y="486889"/>
                          <a:pt x="542307" y="243444"/>
                          <a:pt x="593767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7" name="Полилиния 196"/>
                  <p:cNvSpPr/>
                  <p:nvPr/>
                </p:nvSpPr>
                <p:spPr>
                  <a:xfrm>
                    <a:off x="6164119" y="5145336"/>
                    <a:ext cx="795647" cy="329208"/>
                  </a:xfrm>
                  <a:custGeom>
                    <a:avLst/>
                    <a:gdLst>
                      <a:gd name="connsiteX0" fmla="*/ 0 w 795647"/>
                      <a:gd name="connsiteY0" fmla="*/ 225631 h 225631"/>
                      <a:gd name="connsiteX1" fmla="*/ 178130 w 795647"/>
                      <a:gd name="connsiteY1" fmla="*/ 71252 h 225631"/>
                      <a:gd name="connsiteX2" fmla="*/ 795647 w 795647"/>
                      <a:gd name="connsiteY2" fmla="*/ 0 h 225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5647" h="225631">
                        <a:moveTo>
                          <a:pt x="0" y="225631"/>
                        </a:moveTo>
                        <a:cubicBezTo>
                          <a:pt x="22761" y="167244"/>
                          <a:pt x="45522" y="108857"/>
                          <a:pt x="178130" y="71252"/>
                        </a:cubicBezTo>
                        <a:cubicBezTo>
                          <a:pt x="310738" y="33647"/>
                          <a:pt x="553192" y="16823"/>
                          <a:pt x="795647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8" name="Полилиния 197"/>
                  <p:cNvSpPr/>
                  <p:nvPr/>
                </p:nvSpPr>
                <p:spPr>
                  <a:xfrm flipH="1" flipV="1">
                    <a:off x="5368472" y="5474544"/>
                    <a:ext cx="795647" cy="329208"/>
                  </a:xfrm>
                  <a:custGeom>
                    <a:avLst/>
                    <a:gdLst>
                      <a:gd name="connsiteX0" fmla="*/ 0 w 795647"/>
                      <a:gd name="connsiteY0" fmla="*/ 225631 h 225631"/>
                      <a:gd name="connsiteX1" fmla="*/ 178130 w 795647"/>
                      <a:gd name="connsiteY1" fmla="*/ 71252 h 225631"/>
                      <a:gd name="connsiteX2" fmla="*/ 795647 w 795647"/>
                      <a:gd name="connsiteY2" fmla="*/ 0 h 225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5647" h="225631">
                        <a:moveTo>
                          <a:pt x="0" y="225631"/>
                        </a:moveTo>
                        <a:cubicBezTo>
                          <a:pt x="22761" y="167244"/>
                          <a:pt x="45522" y="108857"/>
                          <a:pt x="178130" y="71252"/>
                        </a:cubicBezTo>
                        <a:cubicBezTo>
                          <a:pt x="310738" y="33647"/>
                          <a:pt x="553192" y="16823"/>
                          <a:pt x="795647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cxnSp>
              <p:nvCxnSpPr>
                <p:cNvPr id="181" name="Прямая со стрелкой 180"/>
                <p:cNvCxnSpPr/>
                <p:nvPr/>
              </p:nvCxnSpPr>
              <p:spPr>
                <a:xfrm>
                  <a:off x="5429601" y="5484271"/>
                  <a:ext cx="1525658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0" name="TextBox 209"/>
              <p:cNvSpPr txBox="1"/>
              <p:nvPr/>
            </p:nvSpPr>
            <p:spPr>
              <a:xfrm>
                <a:off x="4165684" y="5546010"/>
                <a:ext cx="2449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solidFill>
                      <a:schemeClr val="accent2">
                        <a:lumMod val="50000"/>
                      </a:schemeClr>
                    </a:solidFill>
                    <a:latin typeface="Century Gothic"/>
                  </a:rPr>
                  <a:t>●</a:t>
                </a:r>
                <a:endParaRPr lang="ru-RU" sz="14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5994071" y="5325123"/>
                <a:ext cx="2449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solidFill>
                      <a:schemeClr val="accent2">
                        <a:lumMod val="50000"/>
                      </a:schemeClr>
                    </a:solidFill>
                    <a:latin typeface="Century Gothic"/>
                  </a:rPr>
                  <a:t>●</a:t>
                </a:r>
                <a:endParaRPr lang="ru-RU" sz="14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7896487" y="5609951"/>
                <a:ext cx="2449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>
                    <a:latin typeface="Century Gothic"/>
                  </a:rPr>
                  <a:t>●</a:t>
                </a:r>
                <a:endParaRPr lang="ru-RU" sz="1400" dirty="0"/>
              </a:p>
            </p:txBody>
          </p:sp>
        </p:grpSp>
        <p:sp>
          <p:nvSpPr>
            <p:cNvPr id="213" name="TextBox 212"/>
            <p:cNvSpPr txBox="1"/>
            <p:nvPr/>
          </p:nvSpPr>
          <p:spPr>
            <a:xfrm>
              <a:off x="4088718" y="5687276"/>
              <a:ext cx="478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</a:t>
              </a:r>
              <a:endParaRPr lang="ru-RU" dirty="0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6070739" y="5396607"/>
              <a:ext cx="478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</a:t>
              </a:r>
              <a:endParaRPr lang="ru-RU" dirty="0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7826918" y="5699899"/>
              <a:ext cx="478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</a:t>
              </a:r>
              <a:endParaRPr lang="ru-RU" dirty="0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3511526" y="5947157"/>
              <a:ext cx="17835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+mj-lt"/>
                </a:rPr>
                <a:t>в т. </a:t>
              </a:r>
              <a:r>
                <a:rPr lang="en-US" sz="1400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sz="1400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 </a:t>
              </a:r>
              <a:r>
                <a:rPr lang="ru-RU" sz="1400" b="1" baseline="-25000" dirty="0" smtClean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 </a:t>
              </a:r>
              <a:r>
                <a:rPr lang="ru-RU" sz="1400" b="1" dirty="0" smtClean="0">
                  <a:latin typeface="+mj-lt"/>
                </a:rPr>
                <a:t>положение касательной не определено</a:t>
              </a:r>
              <a:endParaRPr lang="ru-RU" sz="1400" b="1" dirty="0">
                <a:latin typeface="+mj-lt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5307168" y="5924411"/>
              <a:ext cx="198470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+mj-lt"/>
                </a:rPr>
                <a:t>в т. </a:t>
              </a:r>
              <a:r>
                <a:rPr lang="en-US" sz="1400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sz="1400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 </a:t>
              </a:r>
              <a:r>
                <a:rPr lang="ru-RU" sz="1400" b="1" dirty="0" smtClean="0">
                  <a:latin typeface="+mj-lt"/>
                </a:rPr>
                <a:t>тангенс угла наклона касательной не определен</a:t>
              </a:r>
              <a:endParaRPr lang="ru-RU" sz="1400" b="1" dirty="0">
                <a:latin typeface="+mj-lt"/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7291877" y="6069231"/>
              <a:ext cx="14541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+mj-lt"/>
                </a:rPr>
                <a:t>в т. </a:t>
              </a:r>
              <a:r>
                <a:rPr lang="en-US" sz="1400" b="1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x</a:t>
              </a:r>
              <a:r>
                <a:rPr lang="ru-RU" sz="1400" b="1" baseline="-25000" dirty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0 </a:t>
              </a:r>
              <a:r>
                <a:rPr lang="ru-RU" sz="1400" b="1" baseline="-25000" dirty="0" smtClean="0"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 </a:t>
              </a:r>
              <a:r>
                <a:rPr lang="ru-RU" sz="1400" b="1" dirty="0" smtClean="0">
                  <a:latin typeface="+mj-lt"/>
                </a:rPr>
                <a:t>функция не определена</a:t>
              </a:r>
              <a:endParaRPr lang="ru-RU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7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Decatur</Template>
  <TotalTime>5935</TotalTime>
  <Words>2335</Words>
  <Application>Microsoft Office PowerPoint</Application>
  <PresentationFormat>Экран (4:3)</PresentationFormat>
  <Paragraphs>518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Decatur</vt:lpstr>
      <vt:lpstr>Математика</vt:lpstr>
      <vt:lpstr>Таблица 1. Предел функции на бесконечности</vt:lpstr>
      <vt:lpstr>Таблица 2. Предел функции в точке</vt:lpstr>
      <vt:lpstr>Таблица 3. Задачи, приводящие к понятию производной. Мгновенная скорость движущегося тела.</vt:lpstr>
      <vt:lpstr>Таблица 4. Задачи, приводящие к понятию производной. Угловой коэффициент касательной.</vt:lpstr>
      <vt:lpstr>Таблица 5. Определение производной</vt:lpstr>
      <vt:lpstr>Таблица 6. Правила вычисления производных</vt:lpstr>
      <vt:lpstr>Таблица 7. Уравнение касательной к графику функции</vt:lpstr>
      <vt:lpstr>Таблица 8. Исследование функции с помощью производной</vt:lpstr>
      <vt:lpstr>Таблица 9. Алгоритм исследования функции на монотонность и экстремумы. </vt:lpstr>
      <vt:lpstr>Таблица 10. Алгоритм построения графика функции f(x) = (p(x))/(q(x)), где p(x) и q(x) – многочлены </vt:lpstr>
      <vt:lpstr>Таблица 11. Наибольшее и наименьшее значения непрерывной функции на промежутке [a; b].</vt:lpstr>
      <vt:lpstr>Таблица 12. Нахождение наибольшего и наименьшего значений непрерывной функции на промежутке [a; b].</vt:lpstr>
      <vt:lpstr>Таблица 13. Решение задач на оптимизацию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таблицах</dc:title>
  <dc:creator>семицветик</dc:creator>
  <cp:lastModifiedBy>Игорь Андрюхин</cp:lastModifiedBy>
  <cp:revision>246</cp:revision>
  <dcterms:created xsi:type="dcterms:W3CDTF">2013-08-24T17:04:00Z</dcterms:created>
  <dcterms:modified xsi:type="dcterms:W3CDTF">2014-03-27T12:33:46Z</dcterms:modified>
</cp:coreProperties>
</file>